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334" r:id="rId4"/>
    <p:sldId id="329" r:id="rId5"/>
    <p:sldId id="396" r:id="rId6"/>
    <p:sldId id="335" r:id="rId7"/>
    <p:sldId id="330" r:id="rId8"/>
    <p:sldId id="282" r:id="rId9"/>
    <p:sldId id="399" r:id="rId10"/>
    <p:sldId id="385" r:id="rId11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532B"/>
    <a:srgbClr val="3F6638"/>
    <a:srgbClr val="CED9A7"/>
    <a:srgbClr val="C4D193"/>
    <a:srgbClr val="B5C678"/>
    <a:srgbClr val="1C2D19"/>
    <a:srgbClr val="EED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2646" y="-102"/>
      </p:cViewPr>
      <p:guideLst>
        <p:guide orient="horz" pos="2880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MSRV2\vmg_users\Kevin_McDonough\Beckers%20Presentation\Becker%20October%202010%20Graph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'Number of ASCs'!$C$2</c:f>
              <c:strCache>
                <c:ptCount val="1"/>
                <c:pt idx="0">
                  <c:v># of ASCs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'Number of ASCs'!$B$3:$B$15</c:f>
              <c:strCache>
                <c:ptCount val="13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 Est</c:v>
                </c:pt>
              </c:strCache>
            </c:strRef>
          </c:cat>
          <c:val>
            <c:numRef>
              <c:f>'Number of ASCs'!$C$3:$C$15</c:f>
              <c:numCache>
                <c:formatCode>_(* #,##0_);_(* \(#,##0\);_(* "-"??_);_(@_)</c:formatCode>
                <c:ptCount val="13"/>
                <c:pt idx="0">
                  <c:v>2425</c:v>
                </c:pt>
                <c:pt idx="1">
                  <c:v>2754</c:v>
                </c:pt>
                <c:pt idx="2">
                  <c:v>2864</c:v>
                </c:pt>
                <c:pt idx="3">
                  <c:v>3508</c:v>
                </c:pt>
                <c:pt idx="4">
                  <c:v>3570</c:v>
                </c:pt>
                <c:pt idx="5">
                  <c:v>3836</c:v>
                </c:pt>
                <c:pt idx="6">
                  <c:v>4601</c:v>
                </c:pt>
                <c:pt idx="7">
                  <c:v>5095</c:v>
                </c:pt>
                <c:pt idx="8">
                  <c:v>5608</c:v>
                </c:pt>
                <c:pt idx="9">
                  <c:v>5954</c:v>
                </c:pt>
                <c:pt idx="10">
                  <c:v>6297</c:v>
                </c:pt>
                <c:pt idx="11">
                  <c:v>6350</c:v>
                </c:pt>
                <c:pt idx="12">
                  <c:v>6400</c:v>
                </c:pt>
              </c:numCache>
            </c:numRef>
          </c:val>
        </c:ser>
        <c:ser>
          <c:idx val="1"/>
          <c:order val="1"/>
          <c:tx>
            <c:strRef>
              <c:f>'Number of ASCs'!$D$2</c:f>
              <c:strCache>
                <c:ptCount val="1"/>
              </c:strCache>
            </c:strRef>
          </c:tx>
          <c:invertIfNegative val="0"/>
          <c:cat>
            <c:strRef>
              <c:f>'Number of ASCs'!$B$3:$B$15</c:f>
              <c:strCache>
                <c:ptCount val="13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 Est</c:v>
                </c:pt>
              </c:strCache>
            </c:strRef>
          </c:cat>
          <c:val>
            <c:numRef>
              <c:f>'Number of ASCs'!$D$3:$D$15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'Number of ASCs'!$E$2</c:f>
              <c:strCache>
                <c:ptCount val="1"/>
              </c:strCache>
            </c:strRef>
          </c:tx>
          <c:invertIfNegative val="0"/>
          <c:cat>
            <c:strRef>
              <c:f>'Number of ASCs'!$B$3:$B$15</c:f>
              <c:strCache>
                <c:ptCount val="13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 Est</c:v>
                </c:pt>
              </c:strCache>
            </c:strRef>
          </c:cat>
          <c:val>
            <c:numRef>
              <c:f>'Number of ASCs'!$E$3:$E$15</c:f>
              <c:numCache>
                <c:formatCode>General</c:formatCode>
                <c:ptCount val="13"/>
              </c:numCache>
            </c:numRef>
          </c:val>
        </c:ser>
        <c:ser>
          <c:idx val="3"/>
          <c:order val="3"/>
          <c:tx>
            <c:strRef>
              <c:f>'Number of ASCs'!$F$2</c:f>
              <c:strCache>
                <c:ptCount val="1"/>
              </c:strCache>
            </c:strRef>
          </c:tx>
          <c:invertIfNegative val="0"/>
          <c:cat>
            <c:strRef>
              <c:f>'Number of ASCs'!$B$3:$B$15</c:f>
              <c:strCache>
                <c:ptCount val="13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 Est</c:v>
                </c:pt>
              </c:strCache>
            </c:strRef>
          </c:cat>
          <c:val>
            <c:numRef>
              <c:f>'Number of ASCs'!$F$3:$F$15</c:f>
              <c:numCache>
                <c:formatCode>General</c:formatCode>
                <c:ptCount val="13"/>
              </c:numCache>
            </c:numRef>
          </c:val>
        </c:ser>
        <c:ser>
          <c:idx val="4"/>
          <c:order val="4"/>
          <c:tx>
            <c:strRef>
              <c:f>'Number of ASCs'!$G$2</c:f>
              <c:strCache>
                <c:ptCount val="1"/>
              </c:strCache>
            </c:strRef>
          </c:tx>
          <c:invertIfNegative val="0"/>
          <c:cat>
            <c:strRef>
              <c:f>'Number of ASCs'!$B$3:$B$15</c:f>
              <c:strCache>
                <c:ptCount val="13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 Est</c:v>
                </c:pt>
              </c:strCache>
            </c:strRef>
          </c:cat>
          <c:val>
            <c:numRef>
              <c:f>'Number of ASCs'!$G$3:$G$15</c:f>
              <c:numCache>
                <c:formatCode>General</c:formatCode>
                <c:ptCount val="13"/>
              </c:numCache>
            </c:numRef>
          </c:val>
        </c:ser>
        <c:ser>
          <c:idx val="5"/>
          <c:order val="5"/>
          <c:tx>
            <c:strRef>
              <c:f>'Number of ASCs'!$H$2</c:f>
              <c:strCache>
                <c:ptCount val="1"/>
              </c:strCache>
            </c:strRef>
          </c:tx>
          <c:invertIfNegative val="0"/>
          <c:cat>
            <c:strRef>
              <c:f>'Number of ASCs'!$B$3:$B$15</c:f>
              <c:strCache>
                <c:ptCount val="13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 Est</c:v>
                </c:pt>
              </c:strCache>
            </c:strRef>
          </c:cat>
          <c:val>
            <c:numRef>
              <c:f>'Number of ASCs'!$H$3:$H$15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534592"/>
        <c:axId val="129548672"/>
        <c:axId val="0"/>
      </c:bar3DChart>
      <c:catAx>
        <c:axId val="12953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pPr>
            <a:endParaRPr lang="en-US"/>
          </a:p>
        </c:txPr>
        <c:crossAx val="129548672"/>
        <c:crosses val="autoZero"/>
        <c:auto val="1"/>
        <c:lblAlgn val="ctr"/>
        <c:lblOffset val="100"/>
        <c:noMultiLvlLbl val="0"/>
      </c:catAx>
      <c:valAx>
        <c:axId val="12954867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pPr>
            <a:endParaRPr lang="en-US"/>
          </a:p>
        </c:txPr>
        <c:crossAx val="1295345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Cases per OR per Day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3.1</c:v>
                </c:pt>
                <c:pt idx="1">
                  <c:v>3</c:v>
                </c:pt>
                <c:pt idx="2">
                  <c:v>2.6</c:v>
                </c:pt>
                <c:pt idx="3">
                  <c:v>2.7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780032"/>
        <c:axId val="51993216"/>
      </c:barChart>
      <c:catAx>
        <c:axId val="5078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993216"/>
        <c:crosses val="autoZero"/>
        <c:auto val="1"/>
        <c:lblAlgn val="ctr"/>
        <c:lblOffset val="100"/>
        <c:noMultiLvlLbl val="0"/>
      </c:catAx>
      <c:valAx>
        <c:axId val="5199321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50780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77552-536E-49F8-B52D-5B65F95784DA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D07DDEA-ECDC-4CD1-90DE-870FEDCD4E73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>
              <a:solidFill>
                <a:srgbClr val="3F6638"/>
              </a:solidFill>
            </a:rPr>
            <a:t>Growth in </a:t>
          </a:r>
          <a:r>
            <a:rPr lang="en-US" b="1" dirty="0" smtClean="0">
              <a:solidFill>
                <a:srgbClr val="3F6638"/>
              </a:solidFill>
            </a:rPr>
            <a:t>Development </a:t>
          </a:r>
          <a:r>
            <a:rPr lang="en-US" b="1" dirty="0" smtClean="0">
              <a:solidFill>
                <a:srgbClr val="3F6638"/>
              </a:solidFill>
            </a:rPr>
            <a:t>has Leveled Off</a:t>
          </a:r>
          <a:endParaRPr lang="en-US" dirty="0"/>
        </a:p>
      </dgm:t>
    </dgm:pt>
    <dgm:pt modelId="{790507FC-E0C3-43BF-85E2-C6A912E63B14}" type="parTrans" cxnId="{8EB2D401-632A-499B-AC77-B1D688805B38}">
      <dgm:prSet/>
      <dgm:spPr/>
      <dgm:t>
        <a:bodyPr/>
        <a:lstStyle/>
        <a:p>
          <a:endParaRPr lang="en-US"/>
        </a:p>
      </dgm:t>
    </dgm:pt>
    <dgm:pt modelId="{FE5C9F0E-CBEE-4065-BC79-8C432FBA9571}" type="sibTrans" cxnId="{8EB2D401-632A-499B-AC77-B1D688805B38}">
      <dgm:prSet/>
      <dgm:spPr/>
      <dgm:t>
        <a:bodyPr/>
        <a:lstStyle/>
        <a:p>
          <a:endParaRPr lang="en-US"/>
        </a:p>
      </dgm:t>
    </dgm:pt>
    <dgm:pt modelId="{0B61E300-7F49-4F47-A12C-E6615A55581D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 smtClean="0">
              <a:solidFill>
                <a:srgbClr val="3F6638"/>
              </a:solidFill>
            </a:rPr>
            <a:t>Same Center Growth has </a:t>
          </a:r>
          <a:br>
            <a:rPr lang="en-US" b="1" dirty="0" smtClean="0">
              <a:solidFill>
                <a:srgbClr val="3F6638"/>
              </a:solidFill>
            </a:rPr>
          </a:br>
          <a:r>
            <a:rPr lang="en-US" b="1" dirty="0" smtClean="0">
              <a:solidFill>
                <a:srgbClr val="3F6638"/>
              </a:solidFill>
            </a:rPr>
            <a:t>Flat-Lined</a:t>
          </a:r>
          <a:endParaRPr lang="en-US" dirty="0"/>
        </a:p>
      </dgm:t>
    </dgm:pt>
    <dgm:pt modelId="{53925F74-E296-40CF-BC4B-CCA236B79176}" type="parTrans" cxnId="{E6D4EE07-8FB1-4FBA-BCBB-3B468A09F246}">
      <dgm:prSet/>
      <dgm:spPr/>
      <dgm:t>
        <a:bodyPr/>
        <a:lstStyle/>
        <a:p>
          <a:endParaRPr lang="en-US"/>
        </a:p>
      </dgm:t>
    </dgm:pt>
    <dgm:pt modelId="{B350C934-FF35-4E17-9B2D-8E733D208810}" type="sibTrans" cxnId="{E6D4EE07-8FB1-4FBA-BCBB-3B468A09F246}">
      <dgm:prSet/>
      <dgm:spPr/>
      <dgm:t>
        <a:bodyPr/>
        <a:lstStyle/>
        <a:p>
          <a:endParaRPr lang="en-US"/>
        </a:p>
      </dgm:t>
    </dgm:pt>
    <dgm:pt modelId="{E27674A8-2CCE-46FE-873D-375453333E4A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dirty="0" smtClean="0">
              <a:solidFill>
                <a:srgbClr val="3F6638"/>
              </a:solidFill>
            </a:rPr>
            <a:t>Supply </a:t>
          </a:r>
          <a:r>
            <a:rPr lang="en-US" b="1" dirty="0" smtClean="0">
              <a:solidFill>
                <a:srgbClr val="3F6638"/>
              </a:solidFill>
            </a:rPr>
            <a:t>Exceeds </a:t>
          </a:r>
          <a:r>
            <a:rPr lang="en-US" b="1" dirty="0" smtClean="0">
              <a:solidFill>
                <a:srgbClr val="3F6638"/>
              </a:solidFill>
            </a:rPr>
            <a:t>Demand </a:t>
          </a:r>
          <a:r>
            <a:rPr lang="en-US" b="1" dirty="0" smtClean="0">
              <a:solidFill>
                <a:srgbClr val="3F6638"/>
              </a:solidFill>
            </a:rPr>
            <a:t>in Most Markets</a:t>
          </a:r>
          <a:endParaRPr lang="en-US" dirty="0"/>
        </a:p>
      </dgm:t>
    </dgm:pt>
    <dgm:pt modelId="{C55936A6-E4FD-428F-84CE-F6FD69AC243F}" type="parTrans" cxnId="{A9056A6B-DB47-4B4F-8CEB-ED88DC7AA8B2}">
      <dgm:prSet/>
      <dgm:spPr/>
      <dgm:t>
        <a:bodyPr/>
        <a:lstStyle/>
        <a:p>
          <a:endParaRPr lang="en-US"/>
        </a:p>
      </dgm:t>
    </dgm:pt>
    <dgm:pt modelId="{955F5499-E541-4E96-94FB-1FB784EB7FF5}" type="sibTrans" cxnId="{A9056A6B-DB47-4B4F-8CEB-ED88DC7AA8B2}">
      <dgm:prSet/>
      <dgm:spPr/>
      <dgm:t>
        <a:bodyPr/>
        <a:lstStyle/>
        <a:p>
          <a:endParaRPr lang="en-US"/>
        </a:p>
      </dgm:t>
    </dgm:pt>
    <dgm:pt modelId="{B3C3D034-BCC6-4B35-83A6-082823B8507B}">
      <dgm:prSet phldrT="[Text]"/>
      <dgm:spPr>
        <a:solidFill>
          <a:schemeClr val="accent4"/>
        </a:solidFill>
      </dgm:spPr>
      <dgm:t>
        <a:bodyPr/>
        <a:lstStyle/>
        <a:p>
          <a:r>
            <a:rPr lang="en-US" b="1" dirty="0" smtClean="0">
              <a:solidFill>
                <a:srgbClr val="3F6638"/>
              </a:solidFill>
            </a:rPr>
            <a:t>Significant Capacity at Many </a:t>
          </a:r>
          <a:r>
            <a:rPr lang="en-US" b="1" dirty="0" smtClean="0">
              <a:solidFill>
                <a:srgbClr val="3F6638"/>
              </a:solidFill>
            </a:rPr>
            <a:t>Outlets</a:t>
          </a:r>
          <a:endParaRPr lang="en-US" dirty="0"/>
        </a:p>
      </dgm:t>
    </dgm:pt>
    <dgm:pt modelId="{255EDC4E-ACC0-4D9D-ADEC-5F02CEFDB366}" type="parTrans" cxnId="{9E336829-ED0F-4C0A-ABBA-2E7050753E99}">
      <dgm:prSet/>
      <dgm:spPr/>
      <dgm:t>
        <a:bodyPr/>
        <a:lstStyle/>
        <a:p>
          <a:endParaRPr lang="en-US"/>
        </a:p>
      </dgm:t>
    </dgm:pt>
    <dgm:pt modelId="{564734FF-22CB-4A44-B0DC-CC90C65225AC}" type="sibTrans" cxnId="{9E336829-ED0F-4C0A-ABBA-2E7050753E99}">
      <dgm:prSet/>
      <dgm:spPr/>
      <dgm:t>
        <a:bodyPr/>
        <a:lstStyle/>
        <a:p>
          <a:endParaRPr lang="en-US"/>
        </a:p>
      </dgm:t>
    </dgm:pt>
    <dgm:pt modelId="{0992C880-FCE4-488B-81F2-D370A3C86A71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 smtClean="0">
              <a:solidFill>
                <a:srgbClr val="3F6638"/>
              </a:solidFill>
            </a:rPr>
            <a:t>Growth in Observed </a:t>
          </a:r>
          <a:r>
            <a:rPr lang="en-US" b="1" dirty="0" smtClean="0">
              <a:solidFill>
                <a:srgbClr val="3F6638"/>
              </a:solidFill>
            </a:rPr>
            <a:t>Mergers </a:t>
          </a:r>
          <a:r>
            <a:rPr lang="en-US" b="1" dirty="0" smtClean="0">
              <a:solidFill>
                <a:srgbClr val="3F6638"/>
              </a:solidFill>
            </a:rPr>
            <a:t>&amp; Consolidation</a:t>
          </a:r>
          <a:endParaRPr lang="en-US" dirty="0"/>
        </a:p>
      </dgm:t>
    </dgm:pt>
    <dgm:pt modelId="{ECD538C2-E774-4FEC-937E-BF5B60B25A3E}" type="parTrans" cxnId="{C9F6EAC8-EFE3-4A48-B931-1BF35C17DFF8}">
      <dgm:prSet/>
      <dgm:spPr/>
      <dgm:t>
        <a:bodyPr/>
        <a:lstStyle/>
        <a:p>
          <a:endParaRPr lang="en-US"/>
        </a:p>
      </dgm:t>
    </dgm:pt>
    <dgm:pt modelId="{5287DF4B-F6E1-43E2-B04B-234C0CB9F42A}" type="sibTrans" cxnId="{C9F6EAC8-EFE3-4A48-B931-1BF35C17DFF8}">
      <dgm:prSet/>
      <dgm:spPr/>
      <dgm:t>
        <a:bodyPr/>
        <a:lstStyle/>
        <a:p>
          <a:endParaRPr lang="en-US"/>
        </a:p>
      </dgm:t>
    </dgm:pt>
    <dgm:pt modelId="{DAB1F00B-4E2F-44D2-861C-2B573D8BB518}">
      <dgm:prSet/>
      <dgm:spPr/>
      <dgm:t>
        <a:bodyPr/>
        <a:lstStyle/>
        <a:p>
          <a:r>
            <a:rPr lang="en-US" b="1" dirty="0" smtClean="0">
              <a:solidFill>
                <a:srgbClr val="3F6638"/>
              </a:solidFill>
            </a:rPr>
            <a:t>Initial Stages of Consolidation among </a:t>
          </a:r>
          <a:r>
            <a:rPr lang="en-US" b="1" dirty="0" smtClean="0">
              <a:solidFill>
                <a:srgbClr val="3F6638"/>
              </a:solidFill>
            </a:rPr>
            <a:t>Companies in the Industry</a:t>
          </a:r>
          <a:endParaRPr lang="en-US" dirty="0"/>
        </a:p>
      </dgm:t>
    </dgm:pt>
    <dgm:pt modelId="{C6E3B470-9888-4C1C-9274-E47C8DAFE6D9}" type="parTrans" cxnId="{95863724-1D8C-4FE2-9811-6DC97B00933D}">
      <dgm:prSet/>
      <dgm:spPr/>
      <dgm:t>
        <a:bodyPr/>
        <a:lstStyle/>
        <a:p>
          <a:endParaRPr lang="en-US"/>
        </a:p>
      </dgm:t>
    </dgm:pt>
    <dgm:pt modelId="{8410DE04-0B3A-4FE5-930D-D1F1C04F5933}" type="sibTrans" cxnId="{95863724-1D8C-4FE2-9811-6DC97B00933D}">
      <dgm:prSet/>
      <dgm:spPr/>
      <dgm:t>
        <a:bodyPr/>
        <a:lstStyle/>
        <a:p>
          <a:endParaRPr lang="en-US"/>
        </a:p>
      </dgm:t>
    </dgm:pt>
    <dgm:pt modelId="{53FF3673-0EB4-4C50-A11C-F61A0E29C582}" type="pres">
      <dgm:prSet presAssocID="{51477552-536E-49F8-B52D-5B65F95784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0F6C3B-B30A-405A-9E56-E823AA5B6761}" type="pres">
      <dgm:prSet presAssocID="{BD07DDEA-ECDC-4CD1-90DE-870FEDCD4E7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C9F4F-67DE-4BD4-8554-20AF3D35CB4D}" type="pres">
      <dgm:prSet presAssocID="{FE5C9F0E-CBEE-4065-BC79-8C432FBA9571}" presName="sibTrans" presStyleCnt="0"/>
      <dgm:spPr/>
    </dgm:pt>
    <dgm:pt modelId="{F7AC9902-518A-4C0A-9AA1-7443D9D7EA9D}" type="pres">
      <dgm:prSet presAssocID="{0B61E300-7F49-4F47-A12C-E6615A55581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CAC44-EB4E-4BC6-B7A4-0BE9B59C5326}" type="pres">
      <dgm:prSet presAssocID="{B350C934-FF35-4E17-9B2D-8E733D208810}" presName="sibTrans" presStyleCnt="0"/>
      <dgm:spPr/>
    </dgm:pt>
    <dgm:pt modelId="{BBEEF5D5-AD99-4CDC-BCE7-2366872FBB70}" type="pres">
      <dgm:prSet presAssocID="{E27674A8-2CCE-46FE-873D-375453333E4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5DB88-0739-41C3-A607-C56B9DB93C6C}" type="pres">
      <dgm:prSet presAssocID="{955F5499-E541-4E96-94FB-1FB784EB7FF5}" presName="sibTrans" presStyleCnt="0"/>
      <dgm:spPr/>
    </dgm:pt>
    <dgm:pt modelId="{3CB96925-75C4-4871-90AD-62F82AAB82FE}" type="pres">
      <dgm:prSet presAssocID="{B3C3D034-BCC6-4B35-83A6-082823B8507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30149-FBF4-491C-B57A-776AB9FA9C6A}" type="pres">
      <dgm:prSet presAssocID="{564734FF-22CB-4A44-B0DC-CC90C65225AC}" presName="sibTrans" presStyleCnt="0"/>
      <dgm:spPr/>
    </dgm:pt>
    <dgm:pt modelId="{10512940-ED66-4E8B-A43D-3C121E683BD6}" type="pres">
      <dgm:prSet presAssocID="{0992C880-FCE4-488B-81F2-D370A3C86A7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8A90E-2D3B-4A5D-8E0B-1459003CCC5C}" type="pres">
      <dgm:prSet presAssocID="{5287DF4B-F6E1-43E2-B04B-234C0CB9F42A}" presName="sibTrans" presStyleCnt="0"/>
      <dgm:spPr/>
    </dgm:pt>
    <dgm:pt modelId="{C8E4A1E8-F274-4CA3-B3BA-A6DC4D2850A1}" type="pres">
      <dgm:prSet presAssocID="{DAB1F00B-4E2F-44D2-861C-2B573D8BB51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863724-1D8C-4FE2-9811-6DC97B00933D}" srcId="{51477552-536E-49F8-B52D-5B65F95784DA}" destId="{DAB1F00B-4E2F-44D2-861C-2B573D8BB518}" srcOrd="5" destOrd="0" parTransId="{C6E3B470-9888-4C1C-9274-E47C8DAFE6D9}" sibTransId="{8410DE04-0B3A-4FE5-930D-D1F1C04F5933}"/>
    <dgm:cxn modelId="{E6D4EE07-8FB1-4FBA-BCBB-3B468A09F246}" srcId="{51477552-536E-49F8-B52D-5B65F95784DA}" destId="{0B61E300-7F49-4F47-A12C-E6615A55581D}" srcOrd="1" destOrd="0" parTransId="{53925F74-E296-40CF-BC4B-CCA236B79176}" sibTransId="{B350C934-FF35-4E17-9B2D-8E733D208810}"/>
    <dgm:cxn modelId="{88BCF05C-8E0D-46C8-BB57-977AF1913FB5}" type="presOf" srcId="{0992C880-FCE4-488B-81F2-D370A3C86A71}" destId="{10512940-ED66-4E8B-A43D-3C121E683BD6}" srcOrd="0" destOrd="0" presId="urn:microsoft.com/office/officeart/2005/8/layout/default#1"/>
    <dgm:cxn modelId="{C9F6EAC8-EFE3-4A48-B931-1BF35C17DFF8}" srcId="{51477552-536E-49F8-B52D-5B65F95784DA}" destId="{0992C880-FCE4-488B-81F2-D370A3C86A71}" srcOrd="4" destOrd="0" parTransId="{ECD538C2-E774-4FEC-937E-BF5B60B25A3E}" sibTransId="{5287DF4B-F6E1-43E2-B04B-234C0CB9F42A}"/>
    <dgm:cxn modelId="{B0291405-C2F9-40FC-B60A-B019F0D5FCA4}" type="presOf" srcId="{BD07DDEA-ECDC-4CD1-90DE-870FEDCD4E73}" destId="{BE0F6C3B-B30A-405A-9E56-E823AA5B6761}" srcOrd="0" destOrd="0" presId="urn:microsoft.com/office/officeart/2005/8/layout/default#1"/>
    <dgm:cxn modelId="{8EB2D401-632A-499B-AC77-B1D688805B38}" srcId="{51477552-536E-49F8-B52D-5B65F95784DA}" destId="{BD07DDEA-ECDC-4CD1-90DE-870FEDCD4E73}" srcOrd="0" destOrd="0" parTransId="{790507FC-E0C3-43BF-85E2-C6A912E63B14}" sibTransId="{FE5C9F0E-CBEE-4065-BC79-8C432FBA9571}"/>
    <dgm:cxn modelId="{0771F3EA-8E3A-45EA-9C89-C177ECC05874}" type="presOf" srcId="{DAB1F00B-4E2F-44D2-861C-2B573D8BB518}" destId="{C8E4A1E8-F274-4CA3-B3BA-A6DC4D2850A1}" srcOrd="0" destOrd="0" presId="urn:microsoft.com/office/officeart/2005/8/layout/default#1"/>
    <dgm:cxn modelId="{2F43B106-B553-43AF-B32C-73C7ABC334CC}" type="presOf" srcId="{E27674A8-2CCE-46FE-873D-375453333E4A}" destId="{BBEEF5D5-AD99-4CDC-BCE7-2366872FBB70}" srcOrd="0" destOrd="0" presId="urn:microsoft.com/office/officeart/2005/8/layout/default#1"/>
    <dgm:cxn modelId="{9E336829-ED0F-4C0A-ABBA-2E7050753E99}" srcId="{51477552-536E-49F8-B52D-5B65F95784DA}" destId="{B3C3D034-BCC6-4B35-83A6-082823B8507B}" srcOrd="3" destOrd="0" parTransId="{255EDC4E-ACC0-4D9D-ADEC-5F02CEFDB366}" sibTransId="{564734FF-22CB-4A44-B0DC-CC90C65225AC}"/>
    <dgm:cxn modelId="{70EC5133-B617-40AF-BD46-9E6EB1F17A1F}" type="presOf" srcId="{B3C3D034-BCC6-4B35-83A6-082823B8507B}" destId="{3CB96925-75C4-4871-90AD-62F82AAB82FE}" srcOrd="0" destOrd="0" presId="urn:microsoft.com/office/officeart/2005/8/layout/default#1"/>
    <dgm:cxn modelId="{A9056A6B-DB47-4B4F-8CEB-ED88DC7AA8B2}" srcId="{51477552-536E-49F8-B52D-5B65F95784DA}" destId="{E27674A8-2CCE-46FE-873D-375453333E4A}" srcOrd="2" destOrd="0" parTransId="{C55936A6-E4FD-428F-84CE-F6FD69AC243F}" sibTransId="{955F5499-E541-4E96-94FB-1FB784EB7FF5}"/>
    <dgm:cxn modelId="{71187E96-2C44-4852-A7F7-FBADA90B739A}" type="presOf" srcId="{0B61E300-7F49-4F47-A12C-E6615A55581D}" destId="{F7AC9902-518A-4C0A-9AA1-7443D9D7EA9D}" srcOrd="0" destOrd="0" presId="urn:microsoft.com/office/officeart/2005/8/layout/default#1"/>
    <dgm:cxn modelId="{09409AFB-775C-4B75-B75B-7F89E31FBCCB}" type="presOf" srcId="{51477552-536E-49F8-B52D-5B65F95784DA}" destId="{53FF3673-0EB4-4C50-A11C-F61A0E29C582}" srcOrd="0" destOrd="0" presId="urn:microsoft.com/office/officeart/2005/8/layout/default#1"/>
    <dgm:cxn modelId="{9A2652D8-1E61-4BC0-AF68-E64B56163EC3}" type="presParOf" srcId="{53FF3673-0EB4-4C50-A11C-F61A0E29C582}" destId="{BE0F6C3B-B30A-405A-9E56-E823AA5B6761}" srcOrd="0" destOrd="0" presId="urn:microsoft.com/office/officeart/2005/8/layout/default#1"/>
    <dgm:cxn modelId="{FE8098A4-2B2E-418E-BE20-09AEEEAD201E}" type="presParOf" srcId="{53FF3673-0EB4-4C50-A11C-F61A0E29C582}" destId="{732C9F4F-67DE-4BD4-8554-20AF3D35CB4D}" srcOrd="1" destOrd="0" presId="urn:microsoft.com/office/officeart/2005/8/layout/default#1"/>
    <dgm:cxn modelId="{4B7C6259-4792-4FAC-8F22-9860979DE864}" type="presParOf" srcId="{53FF3673-0EB4-4C50-A11C-F61A0E29C582}" destId="{F7AC9902-518A-4C0A-9AA1-7443D9D7EA9D}" srcOrd="2" destOrd="0" presId="urn:microsoft.com/office/officeart/2005/8/layout/default#1"/>
    <dgm:cxn modelId="{338A3588-37E7-4453-87CA-8D4A3D341C2E}" type="presParOf" srcId="{53FF3673-0EB4-4C50-A11C-F61A0E29C582}" destId="{606CAC44-EB4E-4BC6-B7A4-0BE9B59C5326}" srcOrd="3" destOrd="0" presId="urn:microsoft.com/office/officeart/2005/8/layout/default#1"/>
    <dgm:cxn modelId="{85FF95F0-D28C-4064-BCDA-AAD5D3C175F1}" type="presParOf" srcId="{53FF3673-0EB4-4C50-A11C-F61A0E29C582}" destId="{BBEEF5D5-AD99-4CDC-BCE7-2366872FBB70}" srcOrd="4" destOrd="0" presId="urn:microsoft.com/office/officeart/2005/8/layout/default#1"/>
    <dgm:cxn modelId="{560CD3DB-8CC9-4AE2-B07E-8DB0BECECF21}" type="presParOf" srcId="{53FF3673-0EB4-4C50-A11C-F61A0E29C582}" destId="{5955DB88-0739-41C3-A607-C56B9DB93C6C}" srcOrd="5" destOrd="0" presId="urn:microsoft.com/office/officeart/2005/8/layout/default#1"/>
    <dgm:cxn modelId="{31B4C4FC-E40E-407F-85B2-8249A18D1249}" type="presParOf" srcId="{53FF3673-0EB4-4C50-A11C-F61A0E29C582}" destId="{3CB96925-75C4-4871-90AD-62F82AAB82FE}" srcOrd="6" destOrd="0" presId="urn:microsoft.com/office/officeart/2005/8/layout/default#1"/>
    <dgm:cxn modelId="{5974C341-3BFD-465C-A5BB-CC332D8BBF51}" type="presParOf" srcId="{53FF3673-0EB4-4C50-A11C-F61A0E29C582}" destId="{50B30149-FBF4-491C-B57A-776AB9FA9C6A}" srcOrd="7" destOrd="0" presId="urn:microsoft.com/office/officeart/2005/8/layout/default#1"/>
    <dgm:cxn modelId="{CED1663F-7C2B-4B7F-A810-89774607BD63}" type="presParOf" srcId="{53FF3673-0EB4-4C50-A11C-F61A0E29C582}" destId="{10512940-ED66-4E8B-A43D-3C121E683BD6}" srcOrd="8" destOrd="0" presId="urn:microsoft.com/office/officeart/2005/8/layout/default#1"/>
    <dgm:cxn modelId="{DD1F436E-447F-4F7B-8BB4-F29657585D47}" type="presParOf" srcId="{53FF3673-0EB4-4C50-A11C-F61A0E29C582}" destId="{83B8A90E-2D3B-4A5D-8E0B-1459003CCC5C}" srcOrd="9" destOrd="0" presId="urn:microsoft.com/office/officeart/2005/8/layout/default#1"/>
    <dgm:cxn modelId="{ED7C1590-CDF8-489D-928D-0442D6F0285F}" type="presParOf" srcId="{53FF3673-0EB4-4C50-A11C-F61A0E29C582}" destId="{C8E4A1E8-F274-4CA3-B3BA-A6DC4D2850A1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F6C3B-B30A-405A-9E56-E823AA5B6761}">
      <dsp:nvSpPr>
        <dsp:cNvPr id="0" name=""/>
        <dsp:cNvSpPr/>
      </dsp:nvSpPr>
      <dsp:spPr>
        <a:xfrm>
          <a:off x="0" y="539353"/>
          <a:ext cx="2452687" cy="1471612"/>
        </a:xfrm>
        <a:prstGeom prst="rect">
          <a:avLst/>
        </a:prstGeom>
        <a:solidFill>
          <a:schemeClr val="accent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3F6638"/>
              </a:solidFill>
            </a:rPr>
            <a:t>Growth in </a:t>
          </a:r>
          <a:r>
            <a:rPr lang="en-US" sz="2000" b="1" kern="1200" dirty="0" smtClean="0">
              <a:solidFill>
                <a:srgbClr val="3F6638"/>
              </a:solidFill>
            </a:rPr>
            <a:t>Development </a:t>
          </a:r>
          <a:r>
            <a:rPr lang="en-US" sz="2000" b="1" kern="1200" dirty="0" smtClean="0">
              <a:solidFill>
                <a:srgbClr val="3F6638"/>
              </a:solidFill>
            </a:rPr>
            <a:t>has Leveled Off</a:t>
          </a:r>
          <a:endParaRPr lang="en-US" sz="2000" kern="1200" dirty="0"/>
        </a:p>
      </dsp:txBody>
      <dsp:txXfrm>
        <a:off x="0" y="539353"/>
        <a:ext cx="2452687" cy="1471612"/>
      </dsp:txXfrm>
    </dsp:sp>
    <dsp:sp modelId="{F7AC9902-518A-4C0A-9AA1-7443D9D7EA9D}">
      <dsp:nvSpPr>
        <dsp:cNvPr id="0" name=""/>
        <dsp:cNvSpPr/>
      </dsp:nvSpPr>
      <dsp:spPr>
        <a:xfrm>
          <a:off x="2697956" y="539353"/>
          <a:ext cx="2452687" cy="1471612"/>
        </a:xfrm>
        <a:prstGeom prst="rect">
          <a:avLst/>
        </a:prstGeom>
        <a:solidFill>
          <a:schemeClr val="accent3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3F6638"/>
              </a:solidFill>
            </a:rPr>
            <a:t>Same Center Growth has </a:t>
          </a:r>
          <a:br>
            <a:rPr lang="en-US" sz="2000" b="1" kern="1200" dirty="0" smtClean="0">
              <a:solidFill>
                <a:srgbClr val="3F6638"/>
              </a:solidFill>
            </a:rPr>
          </a:br>
          <a:r>
            <a:rPr lang="en-US" sz="2000" b="1" kern="1200" dirty="0" smtClean="0">
              <a:solidFill>
                <a:srgbClr val="3F6638"/>
              </a:solidFill>
            </a:rPr>
            <a:t>Flat-Lined</a:t>
          </a:r>
          <a:endParaRPr lang="en-US" sz="2000" kern="1200" dirty="0"/>
        </a:p>
      </dsp:txBody>
      <dsp:txXfrm>
        <a:off x="2697956" y="539353"/>
        <a:ext cx="2452687" cy="1471612"/>
      </dsp:txXfrm>
    </dsp:sp>
    <dsp:sp modelId="{BBEEF5D5-AD99-4CDC-BCE7-2366872FBB70}">
      <dsp:nvSpPr>
        <dsp:cNvPr id="0" name=""/>
        <dsp:cNvSpPr/>
      </dsp:nvSpPr>
      <dsp:spPr>
        <a:xfrm>
          <a:off x="5395912" y="539353"/>
          <a:ext cx="2452687" cy="1471612"/>
        </a:xfrm>
        <a:prstGeom prst="rect">
          <a:avLst/>
        </a:prstGeom>
        <a:solidFill>
          <a:schemeClr val="accent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3F6638"/>
              </a:solidFill>
            </a:rPr>
            <a:t>Supply </a:t>
          </a:r>
          <a:r>
            <a:rPr lang="en-US" sz="2000" b="1" kern="1200" dirty="0" smtClean="0">
              <a:solidFill>
                <a:srgbClr val="3F6638"/>
              </a:solidFill>
            </a:rPr>
            <a:t>Exceeds </a:t>
          </a:r>
          <a:r>
            <a:rPr lang="en-US" sz="2000" b="1" kern="1200" dirty="0" smtClean="0">
              <a:solidFill>
                <a:srgbClr val="3F6638"/>
              </a:solidFill>
            </a:rPr>
            <a:t>Demand </a:t>
          </a:r>
          <a:r>
            <a:rPr lang="en-US" sz="2000" b="1" kern="1200" dirty="0" smtClean="0">
              <a:solidFill>
                <a:srgbClr val="3F6638"/>
              </a:solidFill>
            </a:rPr>
            <a:t>in Most Markets</a:t>
          </a:r>
          <a:endParaRPr lang="en-US" sz="2000" kern="1200" dirty="0"/>
        </a:p>
      </dsp:txBody>
      <dsp:txXfrm>
        <a:off x="5395912" y="539353"/>
        <a:ext cx="2452687" cy="1471612"/>
      </dsp:txXfrm>
    </dsp:sp>
    <dsp:sp modelId="{3CB96925-75C4-4871-90AD-62F82AAB82FE}">
      <dsp:nvSpPr>
        <dsp:cNvPr id="0" name=""/>
        <dsp:cNvSpPr/>
      </dsp:nvSpPr>
      <dsp:spPr>
        <a:xfrm>
          <a:off x="0" y="2256234"/>
          <a:ext cx="2452687" cy="1471612"/>
        </a:xfrm>
        <a:prstGeom prst="rect">
          <a:avLst/>
        </a:prstGeom>
        <a:solidFill>
          <a:schemeClr val="accent4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3F6638"/>
              </a:solidFill>
            </a:rPr>
            <a:t>Significant Capacity at Many </a:t>
          </a:r>
          <a:r>
            <a:rPr lang="en-US" sz="2000" b="1" kern="1200" dirty="0" smtClean="0">
              <a:solidFill>
                <a:srgbClr val="3F6638"/>
              </a:solidFill>
            </a:rPr>
            <a:t>Outlets</a:t>
          </a:r>
          <a:endParaRPr lang="en-US" sz="2000" kern="1200" dirty="0"/>
        </a:p>
      </dsp:txBody>
      <dsp:txXfrm>
        <a:off x="0" y="2256234"/>
        <a:ext cx="2452687" cy="1471612"/>
      </dsp:txXfrm>
    </dsp:sp>
    <dsp:sp modelId="{10512940-ED66-4E8B-A43D-3C121E683BD6}">
      <dsp:nvSpPr>
        <dsp:cNvPr id="0" name=""/>
        <dsp:cNvSpPr/>
      </dsp:nvSpPr>
      <dsp:spPr>
        <a:xfrm>
          <a:off x="2697956" y="2256234"/>
          <a:ext cx="2452687" cy="1471612"/>
        </a:xfrm>
        <a:prstGeom prst="rect">
          <a:avLst/>
        </a:prstGeom>
        <a:solidFill>
          <a:schemeClr val="accent6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3F6638"/>
              </a:solidFill>
            </a:rPr>
            <a:t>Growth in Observed </a:t>
          </a:r>
          <a:r>
            <a:rPr lang="en-US" sz="2000" b="1" kern="1200" dirty="0" smtClean="0">
              <a:solidFill>
                <a:srgbClr val="3F6638"/>
              </a:solidFill>
            </a:rPr>
            <a:t>Mergers </a:t>
          </a:r>
          <a:r>
            <a:rPr lang="en-US" sz="2000" b="1" kern="1200" dirty="0" smtClean="0">
              <a:solidFill>
                <a:srgbClr val="3F6638"/>
              </a:solidFill>
            </a:rPr>
            <a:t>&amp; Consolidation</a:t>
          </a:r>
          <a:endParaRPr lang="en-US" sz="2000" kern="1200" dirty="0"/>
        </a:p>
      </dsp:txBody>
      <dsp:txXfrm>
        <a:off x="2697956" y="2256234"/>
        <a:ext cx="2452687" cy="1471612"/>
      </dsp:txXfrm>
    </dsp:sp>
    <dsp:sp modelId="{C8E4A1E8-F274-4CA3-B3BA-A6DC4D2850A1}">
      <dsp:nvSpPr>
        <dsp:cNvPr id="0" name=""/>
        <dsp:cNvSpPr/>
      </dsp:nvSpPr>
      <dsp:spPr>
        <a:xfrm>
          <a:off x="5395912" y="2256234"/>
          <a:ext cx="2452687" cy="147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3F6638"/>
              </a:solidFill>
            </a:rPr>
            <a:t>Initial Stages of Consolidation among </a:t>
          </a:r>
          <a:r>
            <a:rPr lang="en-US" sz="2000" b="1" kern="1200" dirty="0" smtClean="0">
              <a:solidFill>
                <a:srgbClr val="3F6638"/>
              </a:solidFill>
            </a:rPr>
            <a:t>Companies in the Industry</a:t>
          </a:r>
          <a:endParaRPr lang="en-US" sz="2000" kern="1200" dirty="0"/>
        </a:p>
      </dsp:txBody>
      <dsp:txXfrm>
        <a:off x="5395912" y="2256234"/>
        <a:ext cx="2452687" cy="1471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840EB098-E943-494B-B38E-E7C184ACDB0E}" type="datetimeFigureOut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685213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964A6A19-D2DC-4335-B1C3-85CBDE16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4038" name="Picture 6" descr="BVR Logo (200 DPI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43925"/>
            <a:ext cx="75723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1365250" y="225425"/>
            <a:ext cx="402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730" tIns="44865" rIns="89730" bIns="4486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/>
              <a:t>Valuing Ambulatory Surgery Centers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2049463" y="8769350"/>
            <a:ext cx="2957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730" tIns="44865" rIns="89730" bIns="4486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dirty="0"/>
              <a:t>© 2011 Business Valuation Resources</a:t>
            </a:r>
          </a:p>
        </p:txBody>
      </p:sp>
    </p:spTree>
    <p:extLst>
      <p:ext uri="{BB962C8B-B14F-4D97-AF65-F5344CB8AC3E}">
        <p14:creationId xmlns:p14="http://schemas.microsoft.com/office/powerpoint/2010/main" val="167850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5613"/>
          </a:xfrm>
          <a:prstGeom prst="rect">
            <a:avLst/>
          </a:prstGeom>
        </p:spPr>
        <p:txBody>
          <a:bodyPr vert="horz" lIns="86453" tIns="43227" rIns="86453" bIns="432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7" cy="455613"/>
          </a:xfrm>
          <a:prstGeom prst="rect">
            <a:avLst/>
          </a:prstGeom>
        </p:spPr>
        <p:txBody>
          <a:bodyPr vert="horz" lIns="86453" tIns="43227" rIns="86453" bIns="432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F06F84-96FE-4C55-9135-FB168D970C9D}" type="datetimeFigureOut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7388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453" tIns="43227" rIns="86453" bIns="432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343400"/>
            <a:ext cx="5583238" cy="4113213"/>
          </a:xfrm>
          <a:prstGeom prst="rect">
            <a:avLst/>
          </a:prstGeom>
        </p:spPr>
        <p:txBody>
          <a:bodyPr vert="horz" lIns="86453" tIns="43227" rIns="86453" bIns="4322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3024188" cy="455613"/>
          </a:xfrm>
          <a:prstGeom prst="rect">
            <a:avLst/>
          </a:prstGeom>
        </p:spPr>
        <p:txBody>
          <a:bodyPr vert="horz" lIns="86453" tIns="43227" rIns="86453" bIns="432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6800"/>
            <a:ext cx="3024187" cy="455613"/>
          </a:xfrm>
          <a:prstGeom prst="rect">
            <a:avLst/>
          </a:prstGeom>
        </p:spPr>
        <p:txBody>
          <a:bodyPr vert="horz" lIns="86453" tIns="43227" rIns="86453" bIns="432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15096D-1AD6-40F8-9975-61EEFCC17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28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18048-D88D-41BF-A685-AC46B4BD3D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98D5BB-4671-4EC6-8BFB-4902DC0BBB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70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8AC742-63DE-4B9C-9382-2B49ED7AEE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4D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30532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2819400" y="6400800"/>
            <a:ext cx="342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i="1">
                <a:solidFill>
                  <a:schemeClr val="bg1"/>
                </a:solidFill>
              </a:rPr>
              <a:t>© 2012 </a:t>
            </a:r>
            <a:r>
              <a:rPr lang="en-US" sz="1200" i="1" dirty="0">
                <a:solidFill>
                  <a:schemeClr val="bg1"/>
                </a:solidFill>
              </a:rPr>
              <a:t>VMG Health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88A9-9C4F-416F-A6B6-46A74D9396A1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375B84-C725-44A1-8A6D-D2C425250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35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C4D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30532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30532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solidFill>
                  <a:srgbClr val="30532B"/>
                </a:solidFill>
              </a:defRPr>
            </a:lvl1pPr>
            <a:lvl2pPr>
              <a:defRPr>
                <a:solidFill>
                  <a:srgbClr val="30532B"/>
                </a:solidFill>
              </a:defRPr>
            </a:lvl2pPr>
            <a:lvl3pPr>
              <a:defRPr>
                <a:solidFill>
                  <a:srgbClr val="30532B"/>
                </a:solidFill>
              </a:defRPr>
            </a:lvl3pPr>
            <a:lvl4pPr>
              <a:defRPr>
                <a:solidFill>
                  <a:srgbClr val="30532B"/>
                </a:solidFill>
              </a:defRPr>
            </a:lvl4pPr>
            <a:lvl5pPr>
              <a:defRPr>
                <a:solidFill>
                  <a:srgbClr val="30532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>
                <a:solidFill>
                  <a:srgbClr val="30532B"/>
                </a:solidFill>
              </a:defRPr>
            </a:lvl1pPr>
          </a:lstStyle>
          <a:p>
            <a:pPr>
              <a:defRPr/>
            </a:pPr>
            <a:fld id="{1517912F-F9FF-4801-98F6-941EAF06B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5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rgbClr val="3F6638">
              <a:alpha val="8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2"/>
          <p:cNvSpPr/>
          <p:nvPr/>
        </p:nvSpPr>
        <p:spPr>
          <a:xfrm rot="16200000">
            <a:off x="4343400" y="-3429000"/>
            <a:ext cx="457200" cy="8839200"/>
          </a:xfrm>
          <a:prstGeom prst="rect">
            <a:avLst/>
          </a:prstGeom>
          <a:solidFill>
            <a:srgbClr val="B5C678">
              <a:alpha val="74902"/>
            </a:srgb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8"/>
          <p:cNvSpPr>
            <a:spLocks noChangeShapeType="1"/>
          </p:cNvSpPr>
          <p:nvPr/>
        </p:nvSpPr>
        <p:spPr bwMode="auto">
          <a:xfrm>
            <a:off x="152400" y="6096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30532B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30532B">
              <a:alpha val="8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4572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152400" y="1981200"/>
            <a:ext cx="88392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0480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63369E8-080F-4F2A-8565-EAA97FDD6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30532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E9BF315-E51D-4ACF-93AB-F6956CAC822B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EEDBD-8C36-4A5D-91AC-BE79B6868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9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819400" y="6400800"/>
            <a:ext cx="342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i="1">
                <a:solidFill>
                  <a:schemeClr val="bg1"/>
                </a:solidFill>
              </a:rPr>
              <a:t>© 2011 VMG Health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524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6000" b="1" dirty="0" smtClean="0">
                <a:solidFill>
                  <a:srgbClr val="3F6638"/>
                </a:solidFill>
              </a:rPr>
              <a:t>Market Analysis</a:t>
            </a:r>
            <a:endParaRPr lang="en-US" altLang="en-US" sz="6000" b="1" dirty="0" smtClean="0">
              <a:solidFill>
                <a:srgbClr val="3F6638"/>
              </a:solidFill>
            </a:endParaRP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922338" y="62484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0" y="6400800"/>
            <a:ext cx="1447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538" y="3048000"/>
            <a:ext cx="86868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b="1" dirty="0" smtClean="0">
                <a:solidFill>
                  <a:srgbClr val="3F6638"/>
                </a:solidFill>
                <a:latin typeface="+mn-lt"/>
              </a:rPr>
              <a:t>Industry </a:t>
            </a:r>
            <a:r>
              <a:rPr lang="en-US" b="1" dirty="0">
                <a:solidFill>
                  <a:srgbClr val="3F6638"/>
                </a:solidFill>
                <a:latin typeface="+mn-lt"/>
              </a:rPr>
              <a:t>is mature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endParaRPr lang="en-US" b="1" dirty="0">
              <a:solidFill>
                <a:srgbClr val="3F6638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b="1" dirty="0">
                <a:solidFill>
                  <a:srgbClr val="3F6638"/>
                </a:solidFill>
                <a:latin typeface="+mn-lt"/>
              </a:rPr>
              <a:t>Economic Downturn Continues to Impact </a:t>
            </a:r>
            <a:r>
              <a:rPr lang="en-US" b="1" dirty="0" smtClean="0">
                <a:solidFill>
                  <a:srgbClr val="3F6638"/>
                </a:solidFill>
                <a:latin typeface="+mn-lt"/>
              </a:rPr>
              <a:t>Volume, </a:t>
            </a:r>
            <a:r>
              <a:rPr lang="en-US" b="1" dirty="0">
                <a:solidFill>
                  <a:srgbClr val="3F6638"/>
                </a:solidFill>
                <a:latin typeface="+mn-lt"/>
              </a:rPr>
              <a:t>but </a:t>
            </a:r>
            <a:r>
              <a:rPr lang="en-US" b="1" dirty="0" smtClean="0">
                <a:solidFill>
                  <a:srgbClr val="3F6638"/>
                </a:solidFill>
                <a:latin typeface="+mn-lt"/>
              </a:rPr>
              <a:t>Volume </a:t>
            </a:r>
            <a:r>
              <a:rPr lang="en-US" b="1" dirty="0">
                <a:solidFill>
                  <a:srgbClr val="3F6638"/>
                </a:solidFill>
                <a:latin typeface="+mn-lt"/>
              </a:rPr>
              <a:t>Clearly Gaining Traction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endParaRPr lang="en-US" b="1" dirty="0">
              <a:solidFill>
                <a:srgbClr val="3F6638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b="1" dirty="0">
                <a:solidFill>
                  <a:srgbClr val="3F6638"/>
                </a:solidFill>
                <a:latin typeface="+mn-lt"/>
              </a:rPr>
              <a:t>Significant </a:t>
            </a:r>
            <a:r>
              <a:rPr lang="en-US" b="1" dirty="0" smtClean="0">
                <a:solidFill>
                  <a:srgbClr val="3F6638"/>
                </a:solidFill>
                <a:latin typeface="+mn-lt"/>
              </a:rPr>
              <a:t>Supply-side </a:t>
            </a:r>
            <a:r>
              <a:rPr lang="en-US" b="1" dirty="0">
                <a:solidFill>
                  <a:srgbClr val="3F6638"/>
                </a:solidFill>
                <a:latin typeface="+mn-lt"/>
              </a:rPr>
              <a:t>Pressure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endParaRPr lang="en-US" b="1" dirty="0">
              <a:solidFill>
                <a:srgbClr val="3F6638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b="1" dirty="0">
                <a:solidFill>
                  <a:srgbClr val="3F6638"/>
                </a:solidFill>
                <a:latin typeface="+mn-lt"/>
              </a:rPr>
              <a:t>Uncertainty Regarding Healthcare Reform’s Long-Term Impact </a:t>
            </a:r>
            <a:r>
              <a:rPr lang="en-US" b="1" dirty="0" smtClean="0">
                <a:solidFill>
                  <a:srgbClr val="3F6638"/>
                </a:solidFill>
                <a:latin typeface="+mn-lt"/>
              </a:rPr>
              <a:t>the Market</a:t>
            </a:r>
            <a:endParaRPr lang="en-US" b="1" dirty="0">
              <a:solidFill>
                <a:srgbClr val="3F6638"/>
              </a:solidFill>
              <a:latin typeface="+mn-lt"/>
            </a:endParaRPr>
          </a:p>
          <a:p>
            <a:pPr indent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3F6638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2"/>
          <p:cNvSpPr txBox="1">
            <a:spLocks/>
          </p:cNvSpPr>
          <p:nvPr/>
        </p:nvSpPr>
        <p:spPr bwMode="auto">
          <a:xfrm>
            <a:off x="381000" y="3094038"/>
            <a:ext cx="23622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</a:pPr>
            <a:endParaRPr lang="en-US" altLang="en-US" sz="1600" b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77FC0-C36B-4242-81EF-C6A99B6B835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0724" name="Title 7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457200"/>
          </a:xfrm>
        </p:spPr>
        <p:txBody>
          <a:bodyPr/>
          <a:lstStyle/>
          <a:p>
            <a:pPr algn="ctr" eaLnBrk="1" hangingPunct="1"/>
            <a:r>
              <a:rPr lang="en-US" altLang="en-US" sz="3000" dirty="0" smtClean="0"/>
              <a:t>Market Valuation </a:t>
            </a:r>
            <a:r>
              <a:rPr lang="en-US" altLang="en-US" sz="3000" dirty="0" smtClean="0"/>
              <a:t>– In Practice</a:t>
            </a:r>
          </a:p>
        </p:txBody>
      </p:sp>
      <p:sp>
        <p:nvSpPr>
          <p:cNvPr id="51205" name="Rectangle 2"/>
          <p:cNvSpPr txBox="1">
            <a:spLocks noChangeArrowheads="1"/>
          </p:cNvSpPr>
          <p:nvPr/>
        </p:nvSpPr>
        <p:spPr bwMode="auto">
          <a:xfrm>
            <a:off x="228600" y="1447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338" tIns="41669" rIns="83338" bIns="41669"/>
          <a:lstStyle/>
          <a:p>
            <a:pPr marL="293688" indent="-29368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200" dirty="0">
                <a:solidFill>
                  <a:srgbClr val="3F6638"/>
                </a:solidFill>
                <a:latin typeface="Georgia" pitchFamily="18" charset="0"/>
              </a:rPr>
              <a:t>Primary Drivers of </a:t>
            </a:r>
            <a:r>
              <a:rPr lang="en-US" sz="2200" dirty="0" smtClean="0">
                <a:solidFill>
                  <a:srgbClr val="3F6638"/>
                </a:solidFill>
                <a:latin typeface="Georgia" pitchFamily="18" charset="0"/>
              </a:rPr>
              <a:t>Value</a:t>
            </a:r>
          </a:p>
          <a:p>
            <a:pPr marL="293688" indent="-29368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2200" i="1" dirty="0">
              <a:solidFill>
                <a:srgbClr val="3F6638"/>
              </a:solidFill>
              <a:latin typeface="Georgia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3F6638"/>
                </a:solidFill>
                <a:latin typeface="Georgia" pitchFamily="18" charset="0"/>
              </a:rPr>
              <a:t>Buyer subsidy </a:t>
            </a:r>
            <a:r>
              <a:rPr lang="en-US" sz="2200" dirty="0">
                <a:solidFill>
                  <a:srgbClr val="3F6638"/>
                </a:solidFill>
                <a:latin typeface="Georgia" pitchFamily="18" charset="0"/>
              </a:rPr>
              <a:t>rate impact</a:t>
            </a:r>
          </a:p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US" sz="2300" dirty="0">
              <a:solidFill>
                <a:schemeClr val="tx2"/>
              </a:solidFill>
              <a:latin typeface="Georgia" pitchFamily="18" charset="0"/>
            </a:endParaRPr>
          </a:p>
          <a:p>
            <a:pPr marL="547688" lvl="1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en-US" sz="2300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307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76550"/>
            <a:ext cx="8150225" cy="24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 txBox="1">
            <a:spLocks/>
          </p:cNvSpPr>
          <p:nvPr/>
        </p:nvSpPr>
        <p:spPr bwMode="auto">
          <a:xfrm>
            <a:off x="381000" y="3094038"/>
            <a:ext cx="23622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</a:pPr>
            <a:endParaRPr lang="en-US" altLang="en-US" sz="1600" b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</a:t>
            </a:r>
          </a:p>
        </p:txBody>
      </p:sp>
      <p:sp>
        <p:nvSpPr>
          <p:cNvPr id="11268" name="Title 7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533400"/>
          </a:xfrm>
        </p:spPr>
        <p:txBody>
          <a:bodyPr/>
          <a:lstStyle/>
          <a:p>
            <a:pPr algn="ctr" eaLnBrk="1" hangingPunct="1"/>
            <a:r>
              <a:rPr lang="en-US" altLang="en-US" sz="3000" smtClean="0"/>
              <a:t>Current Market Analysis</a:t>
            </a:r>
          </a:p>
        </p:txBody>
      </p:sp>
      <p:sp>
        <p:nvSpPr>
          <p:cNvPr id="25605" name="TextBox 12"/>
          <p:cNvSpPr txBox="1">
            <a:spLocks noChangeArrowheads="1"/>
          </p:cNvSpPr>
          <p:nvPr/>
        </p:nvSpPr>
        <p:spPr bwMode="auto">
          <a:xfrm>
            <a:off x="228600" y="1447800"/>
            <a:ext cx="868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200" b="1" dirty="0">
                <a:solidFill>
                  <a:srgbClr val="3F6638"/>
                </a:solidFill>
                <a:latin typeface="Georgia" pitchFamily="18" charset="0"/>
              </a:rPr>
              <a:t>All Signs Point to a Mature </a:t>
            </a:r>
            <a:r>
              <a:rPr lang="en-US" sz="2200" b="1" dirty="0" smtClean="0">
                <a:solidFill>
                  <a:srgbClr val="3F6638"/>
                </a:solidFill>
                <a:latin typeface="Georgia" pitchFamily="18" charset="0"/>
              </a:rPr>
              <a:t>Industry</a:t>
            </a:r>
            <a:endParaRPr lang="en-US" sz="2200" b="1" dirty="0">
              <a:solidFill>
                <a:srgbClr val="3F6638"/>
              </a:solidFill>
              <a:latin typeface="Georgia" pitchFamily="18" charset="0"/>
            </a:endParaRPr>
          </a:p>
          <a:p>
            <a:pPr indent="342900">
              <a:defRPr/>
            </a:pPr>
            <a:endParaRPr lang="en-US" sz="2000" b="1" dirty="0">
              <a:solidFill>
                <a:srgbClr val="3F6638"/>
              </a:solidFill>
              <a:latin typeface="Georgia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11067491"/>
              </p:ext>
            </p:extLst>
          </p:nvPr>
        </p:nvGraphicFramePr>
        <p:xfrm>
          <a:off x="685800" y="1676400"/>
          <a:ext cx="7848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</a:t>
            </a:r>
          </a:p>
        </p:txBody>
      </p:sp>
      <p:sp>
        <p:nvSpPr>
          <p:cNvPr id="12291" name="Title 7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533400"/>
          </a:xfrm>
        </p:spPr>
        <p:txBody>
          <a:bodyPr/>
          <a:lstStyle/>
          <a:p>
            <a:pPr algn="ctr" eaLnBrk="1" hangingPunct="1"/>
            <a:r>
              <a:rPr lang="en-US" altLang="en-US" sz="3000" smtClean="0"/>
              <a:t>Current Market Analysis</a:t>
            </a:r>
          </a:p>
        </p:txBody>
      </p:sp>
      <p:sp>
        <p:nvSpPr>
          <p:cNvPr id="12292" name="AutoShape 7"/>
          <p:cNvSpPr>
            <a:spLocks/>
          </p:cNvSpPr>
          <p:nvPr/>
        </p:nvSpPr>
        <p:spPr bwMode="auto">
          <a:xfrm rot="-5400000">
            <a:off x="2933700" y="3771900"/>
            <a:ext cx="381000" cy="2438400"/>
          </a:xfrm>
          <a:prstGeom prst="leftBrace">
            <a:avLst>
              <a:gd name="adj1" fmla="val 687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2293" name="AutoShape 8"/>
          <p:cNvSpPr>
            <a:spLocks/>
          </p:cNvSpPr>
          <p:nvPr/>
        </p:nvSpPr>
        <p:spPr bwMode="auto">
          <a:xfrm rot="-5400000">
            <a:off x="4838700" y="4457700"/>
            <a:ext cx="304800" cy="990600"/>
          </a:xfrm>
          <a:prstGeom prst="leftBrace">
            <a:avLst>
              <a:gd name="adj1" fmla="val 312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438400" y="53340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latin typeface="Georgia" pitchFamily="18" charset="0"/>
              </a:rPr>
              <a:t>&gt;10% Annual Growth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1447800"/>
            <a:ext cx="8686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200" b="1" dirty="0">
                <a:solidFill>
                  <a:srgbClr val="3F6638"/>
                </a:solidFill>
                <a:latin typeface="+mn-lt"/>
              </a:rPr>
              <a:t>Declining Growth in New </a:t>
            </a:r>
            <a:r>
              <a:rPr lang="en-US" sz="2200" b="1" dirty="0" smtClean="0">
                <a:solidFill>
                  <a:srgbClr val="3F6638"/>
                </a:solidFill>
                <a:latin typeface="+mn-lt"/>
              </a:rPr>
              <a:t>Development</a:t>
            </a:r>
            <a:endParaRPr lang="en-US" sz="2200" b="1" dirty="0">
              <a:solidFill>
                <a:srgbClr val="3F6638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3F6638"/>
              </a:solidFill>
              <a:latin typeface="+mn-lt"/>
            </a:endParaRPr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4419600" y="53340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latin typeface="Georgia" pitchFamily="18" charset="0"/>
              </a:rPr>
              <a:t>2-3% Annual Growth</a:t>
            </a:r>
          </a:p>
        </p:txBody>
      </p:sp>
      <p:sp>
        <p:nvSpPr>
          <p:cNvPr id="12297" name="TextBox 15"/>
          <p:cNvSpPr txBox="1">
            <a:spLocks noChangeArrowheads="1"/>
          </p:cNvSpPr>
          <p:nvPr/>
        </p:nvSpPr>
        <p:spPr bwMode="auto">
          <a:xfrm>
            <a:off x="5943600" y="1981200"/>
            <a:ext cx="2895600" cy="1323439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  <a:t/>
            </a:r>
            <a:b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</a:br>
            <a: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  <a:t>Prior to 2008: Significant </a:t>
            </a:r>
            <a:r>
              <a:rPr lang="en-US" altLang="en-US" sz="1600" b="1" i="1" dirty="0" smtClean="0">
                <a:solidFill>
                  <a:srgbClr val="30532B"/>
                </a:solidFill>
                <a:latin typeface="Georgia" pitchFamily="18" charset="0"/>
              </a:rPr>
              <a:t>Development </a:t>
            </a:r>
            <a: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  <a:t>to Meet </a:t>
            </a:r>
            <a:r>
              <a:rPr lang="en-US" altLang="en-US" sz="1600" b="1" i="1" dirty="0" smtClean="0">
                <a:solidFill>
                  <a:srgbClr val="30532B"/>
                </a:solidFill>
                <a:latin typeface="Georgia" pitchFamily="18" charset="0"/>
              </a:rPr>
              <a:t>Demand</a:t>
            </a:r>
            <a:endParaRPr lang="en-US" altLang="en-US" sz="1600" b="1" i="1" dirty="0">
              <a:solidFill>
                <a:srgbClr val="30532B"/>
              </a:solidFill>
              <a:latin typeface="Georgia" pitchFamily="18" charset="0"/>
            </a:endParaRPr>
          </a:p>
          <a:p>
            <a:pPr eaLnBrk="1" hangingPunct="1"/>
            <a:endParaRPr lang="en-US" altLang="en-US" sz="1600" b="1" dirty="0">
              <a:latin typeface="Georgia" pitchFamily="18" charset="0"/>
            </a:endParaRPr>
          </a:p>
        </p:txBody>
      </p:sp>
      <p:sp>
        <p:nvSpPr>
          <p:cNvPr id="12298" name="TextBox 17"/>
          <p:cNvSpPr txBox="1">
            <a:spLocks noChangeArrowheads="1"/>
          </p:cNvSpPr>
          <p:nvPr/>
        </p:nvSpPr>
        <p:spPr bwMode="auto">
          <a:xfrm>
            <a:off x="5943600" y="3827463"/>
            <a:ext cx="2895600" cy="107721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  <a:t/>
            </a:r>
            <a:b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</a:br>
            <a: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  <a:t>Post 2008: Supply </a:t>
            </a:r>
            <a:r>
              <a:rPr lang="en-US" altLang="en-US" sz="1600" b="1" i="1" dirty="0" smtClean="0">
                <a:solidFill>
                  <a:srgbClr val="30532B"/>
                </a:solidFill>
                <a:latin typeface="Georgia" pitchFamily="18" charset="0"/>
              </a:rPr>
              <a:t>has </a:t>
            </a:r>
            <a:r>
              <a:rPr lang="en-US" altLang="en-US" sz="1600" b="1" i="1" dirty="0">
                <a:solidFill>
                  <a:srgbClr val="30532B"/>
                </a:solidFill>
                <a:latin typeface="Georgia" pitchFamily="18" charset="0"/>
              </a:rPr>
              <a:t>Met or Exceeded </a:t>
            </a:r>
            <a:r>
              <a:rPr lang="en-US" altLang="en-US" sz="1600" b="1" i="1" dirty="0" smtClean="0">
                <a:solidFill>
                  <a:srgbClr val="30532B"/>
                </a:solidFill>
                <a:latin typeface="Georgia" pitchFamily="18" charset="0"/>
              </a:rPr>
              <a:t>Demand</a:t>
            </a:r>
            <a:endParaRPr lang="en-US" altLang="en-US" sz="1600" b="1" i="1" dirty="0">
              <a:solidFill>
                <a:srgbClr val="30532B"/>
              </a:solidFill>
              <a:latin typeface="Georgia" pitchFamily="18" charset="0"/>
            </a:endParaRPr>
          </a:p>
          <a:p>
            <a:pPr eaLnBrk="1" hangingPunct="1"/>
            <a:endParaRPr lang="en-US" altLang="en-US" sz="1600" b="1" dirty="0">
              <a:latin typeface="Georgia" pitchFamily="18" charset="0"/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/>
        </p:nvGraphicFramePr>
        <p:xfrm>
          <a:off x="638175" y="1914525"/>
          <a:ext cx="5305425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6F6C3-ADC1-4018-9DEF-4F357C50432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316" name="Title 7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457200"/>
          </a:xfrm>
        </p:spPr>
        <p:txBody>
          <a:bodyPr/>
          <a:lstStyle/>
          <a:p>
            <a:pPr algn="ctr" eaLnBrk="1" hangingPunct="1"/>
            <a:r>
              <a:rPr lang="en-US" altLang="en-US" sz="3000" smtClean="0"/>
              <a:t>Current Market Analysis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447800"/>
            <a:ext cx="86868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200" b="1" dirty="0" smtClean="0">
                <a:solidFill>
                  <a:srgbClr val="3F6638"/>
                </a:solidFill>
                <a:latin typeface="+mj-lt"/>
              </a:rPr>
              <a:t>Volume </a:t>
            </a:r>
            <a:r>
              <a:rPr lang="en-US" sz="2200" b="1" dirty="0">
                <a:solidFill>
                  <a:srgbClr val="3F6638"/>
                </a:solidFill>
                <a:latin typeface="+mj-lt"/>
              </a:rPr>
              <a:t>Growth Recovering</a:t>
            </a:r>
            <a:endParaRPr lang="en-US" sz="2200" dirty="0">
              <a:solidFill>
                <a:srgbClr val="3F6638"/>
              </a:solidFill>
              <a:latin typeface="+mj-lt"/>
            </a:endParaRP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838200" y="3733800"/>
            <a:ext cx="434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900" i="1">
                <a:latin typeface="Georgia" pitchFamily="18" charset="0"/>
              </a:rPr>
              <a:t>Source: Company’s Annual Reports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10508"/>
              </p:ext>
            </p:extLst>
          </p:nvPr>
        </p:nvGraphicFramePr>
        <p:xfrm>
          <a:off x="990600" y="2362200"/>
          <a:ext cx="6629399" cy="126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145"/>
                <a:gridCol w="733969"/>
                <a:gridCol w="947057"/>
                <a:gridCol w="947057"/>
                <a:gridCol w="947057"/>
                <a:gridCol w="947057"/>
                <a:gridCol w="947057"/>
              </a:tblGrid>
              <a:tr h="37094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Leading Competitor</a:t>
                      </a:r>
                      <a:endParaRPr 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(1%)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Our Brand</a:t>
                      </a:r>
                      <a:endParaRPr 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9.5%</a:t>
                      </a:r>
                      <a:endParaRPr lang="en-US" sz="16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3353" name="TextBox 9"/>
          <p:cNvSpPr txBox="1">
            <a:spLocks noChangeArrowheads="1"/>
          </p:cNvSpPr>
          <p:nvPr/>
        </p:nvSpPr>
        <p:spPr bwMode="auto">
          <a:xfrm>
            <a:off x="571500" y="4419600"/>
            <a:ext cx="800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u="sng" dirty="0">
                <a:solidFill>
                  <a:srgbClr val="3F6638"/>
                </a:solidFill>
                <a:latin typeface="Georgia" pitchFamily="18" charset="0"/>
              </a:rPr>
              <a:t>Market Forces Driving this Trend:</a:t>
            </a:r>
          </a:p>
          <a:p>
            <a:pPr lvl="1" eaLnBrk="1" hangingPunct="1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altLang="en-US" b="1" dirty="0">
                <a:solidFill>
                  <a:srgbClr val="3F6638"/>
                </a:solidFill>
                <a:latin typeface="Georgia" pitchFamily="18" charset="0"/>
              </a:rPr>
              <a:t>Diminishing Ability to Attract New </a:t>
            </a:r>
            <a:r>
              <a:rPr lang="en-US" altLang="en-US" b="1" dirty="0" smtClean="0">
                <a:solidFill>
                  <a:srgbClr val="3F6638"/>
                </a:solidFill>
                <a:latin typeface="Georgia" pitchFamily="18" charset="0"/>
              </a:rPr>
              <a:t>Volume</a:t>
            </a:r>
            <a:endParaRPr lang="en-US" altLang="en-US" b="1" dirty="0">
              <a:solidFill>
                <a:srgbClr val="3F6638"/>
              </a:solidFill>
              <a:latin typeface="Georgia" pitchFamily="18" charset="0"/>
            </a:endParaRPr>
          </a:p>
          <a:p>
            <a:pPr lvl="1" eaLnBrk="1" hangingPunct="1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altLang="en-US" b="1" dirty="0">
                <a:solidFill>
                  <a:srgbClr val="3F6638"/>
                </a:solidFill>
                <a:latin typeface="Georgia" pitchFamily="18" charset="0"/>
              </a:rPr>
              <a:t>Trend stabilized and is beginning to show reversal after economic downturn (pent up demand)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 txBox="1">
            <a:spLocks/>
          </p:cNvSpPr>
          <p:nvPr/>
        </p:nvSpPr>
        <p:spPr bwMode="auto">
          <a:xfrm>
            <a:off x="381000" y="3094038"/>
            <a:ext cx="23622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</a:pPr>
            <a:endParaRPr lang="en-US" altLang="en-US" sz="1600" b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777FDB-5BF1-4B34-BA92-5745C03FF38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9" name="Title 7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457200"/>
          </a:xfrm>
        </p:spPr>
        <p:txBody>
          <a:bodyPr/>
          <a:lstStyle/>
          <a:p>
            <a:pPr algn="ctr" eaLnBrk="1" hangingPunct="1"/>
            <a:r>
              <a:rPr lang="en-US" altLang="en-US" sz="3000" smtClean="0"/>
              <a:t>Current Market Analysis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1447800"/>
            <a:ext cx="8686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200" b="1" dirty="0">
                <a:solidFill>
                  <a:srgbClr val="3F6638"/>
                </a:solidFill>
                <a:latin typeface="+mn-lt"/>
              </a:rPr>
              <a:t>Growth in Excess Capacity reached inflection point, currently trending in positive direction</a:t>
            </a:r>
            <a:endParaRPr lang="en-US" sz="2200" dirty="0">
              <a:solidFill>
                <a:srgbClr val="3F6638"/>
              </a:solidFill>
              <a:latin typeface="+mn-lt"/>
            </a:endParaRPr>
          </a:p>
        </p:txBody>
      </p:sp>
      <p:sp>
        <p:nvSpPr>
          <p:cNvPr id="1032" name="TextBox 9"/>
          <p:cNvSpPr txBox="1">
            <a:spLocks noChangeArrowheads="1"/>
          </p:cNvSpPr>
          <p:nvPr/>
        </p:nvSpPr>
        <p:spPr bwMode="auto">
          <a:xfrm>
            <a:off x="5943600" y="2479675"/>
            <a:ext cx="2895600" cy="83099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3F6638"/>
                </a:solidFill>
                <a:latin typeface="Georgia" pitchFamily="18" charset="0"/>
              </a:rPr>
              <a:t>25% </a:t>
            </a:r>
            <a:r>
              <a:rPr lang="en-US" altLang="en-US" sz="1600" b="1" i="1" dirty="0" smtClean="0">
                <a:solidFill>
                  <a:srgbClr val="3F6638"/>
                </a:solidFill>
                <a:latin typeface="Georgia" pitchFamily="18" charset="0"/>
              </a:rPr>
              <a:t>Decline in Product Inquiries from </a:t>
            </a:r>
            <a:r>
              <a:rPr lang="en-US" altLang="en-US" sz="1600" b="1" i="1" dirty="0">
                <a:solidFill>
                  <a:srgbClr val="3F6638"/>
                </a:solidFill>
                <a:latin typeface="Georgia" pitchFamily="18" charset="0"/>
              </a:rPr>
              <a:t>2007 to 2010</a:t>
            </a:r>
          </a:p>
        </p:txBody>
      </p:sp>
      <p:graphicFrame>
        <p:nvGraphicFramePr>
          <p:cNvPr id="2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872783"/>
              </p:ext>
            </p:extLst>
          </p:nvPr>
        </p:nvGraphicFramePr>
        <p:xfrm>
          <a:off x="469900" y="2413000"/>
          <a:ext cx="54229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1143000" y="2971800"/>
            <a:ext cx="2133600" cy="1295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352800" y="3200400"/>
            <a:ext cx="1905000" cy="1066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 txBox="1">
            <a:spLocks/>
          </p:cNvSpPr>
          <p:nvPr/>
        </p:nvSpPr>
        <p:spPr bwMode="auto">
          <a:xfrm>
            <a:off x="381000" y="3094038"/>
            <a:ext cx="23622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</a:pPr>
            <a:endParaRPr lang="en-US" altLang="en-US" sz="1600" b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7482B5-82AB-4F87-9C1E-8632E27239C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340" name="Title 7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533400"/>
          </a:xfrm>
        </p:spPr>
        <p:txBody>
          <a:bodyPr/>
          <a:lstStyle/>
          <a:p>
            <a:pPr algn="ctr" eaLnBrk="1" hangingPunct="1"/>
            <a:r>
              <a:rPr lang="en-US" altLang="en-US" sz="3000" smtClean="0"/>
              <a:t>Current Market Analysis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1447800"/>
            <a:ext cx="86868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400" b="1" dirty="0">
                <a:solidFill>
                  <a:srgbClr val="3F6638"/>
                </a:solidFill>
                <a:latin typeface="+mn-lt"/>
              </a:rPr>
              <a:t>Greatest Challenges </a:t>
            </a:r>
            <a:r>
              <a:rPr lang="en-US" sz="2400" b="1" dirty="0" smtClean="0">
                <a:solidFill>
                  <a:srgbClr val="3F6638"/>
                </a:solidFill>
                <a:latin typeface="+mn-lt"/>
              </a:rPr>
              <a:t>We Face in </a:t>
            </a:r>
            <a:r>
              <a:rPr lang="en-US" sz="2400" b="1" dirty="0">
                <a:solidFill>
                  <a:srgbClr val="3F6638"/>
                </a:solidFill>
                <a:latin typeface="+mn-lt"/>
              </a:rPr>
              <a:t>Today’s Market</a:t>
            </a:r>
          </a:p>
          <a:p>
            <a:pPr indent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rgbClr val="3F6638"/>
              </a:solidFill>
              <a:latin typeface="+mn-lt"/>
            </a:endParaRPr>
          </a:p>
          <a:p>
            <a:pPr indent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3F6638"/>
              </a:solidFill>
              <a:latin typeface="+mn-lt"/>
            </a:endParaRPr>
          </a:p>
          <a:p>
            <a:pPr indent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3F6638"/>
              </a:solidFill>
              <a:latin typeface="+mn-lt"/>
            </a:endParaRPr>
          </a:p>
          <a:p>
            <a:pPr marL="688975" lvl="1" indent="-3444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b="1" dirty="0">
                <a:solidFill>
                  <a:srgbClr val="3F6638"/>
                </a:solidFill>
                <a:latin typeface="+mn-lt"/>
              </a:rPr>
              <a:t>Inability to Attract New </a:t>
            </a:r>
            <a:r>
              <a:rPr lang="en-US" sz="2400" b="1" dirty="0" smtClean="0">
                <a:solidFill>
                  <a:srgbClr val="3F6638"/>
                </a:solidFill>
                <a:latin typeface="+mn-lt"/>
              </a:rPr>
              <a:t>Investment </a:t>
            </a:r>
            <a:r>
              <a:rPr lang="en-US" sz="2400" b="1" dirty="0">
                <a:solidFill>
                  <a:srgbClr val="3F6638"/>
                </a:solidFill>
                <a:latin typeface="+mn-lt"/>
              </a:rPr>
              <a:t>&amp; Volume</a:t>
            </a:r>
          </a:p>
          <a:p>
            <a:pPr marL="1031875" lvl="4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3F6638"/>
                </a:solidFill>
                <a:latin typeface="+mn-lt"/>
              </a:rPr>
              <a:t>Declining </a:t>
            </a:r>
            <a:r>
              <a:rPr lang="en-US" sz="2000" b="1" dirty="0" smtClean="0">
                <a:solidFill>
                  <a:srgbClr val="3F6638"/>
                </a:solidFill>
                <a:latin typeface="+mn-lt"/>
              </a:rPr>
              <a:t>Investor </a:t>
            </a:r>
            <a:r>
              <a:rPr lang="en-US" sz="2000" b="1" dirty="0">
                <a:solidFill>
                  <a:srgbClr val="3F6638"/>
                </a:solidFill>
                <a:latin typeface="+mn-lt"/>
              </a:rPr>
              <a:t>Pool</a:t>
            </a:r>
          </a:p>
          <a:p>
            <a:pPr marL="1031875" lvl="4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3F6638"/>
                </a:solidFill>
                <a:latin typeface="+mn-lt"/>
              </a:rPr>
              <a:t>Price Prohibitive Cost for Investment</a:t>
            </a:r>
          </a:p>
          <a:p>
            <a:pPr marL="1031875" lvl="4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3F6638"/>
                </a:solidFill>
                <a:latin typeface="+mn-lt"/>
              </a:rPr>
              <a:t>Inability to show Attractive Return</a:t>
            </a:r>
          </a:p>
          <a:p>
            <a:pPr marL="1031875" lvl="4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3F6638"/>
                </a:solidFill>
                <a:latin typeface="+mn-lt"/>
              </a:rPr>
              <a:t>Existence of Alternatives </a:t>
            </a:r>
            <a:r>
              <a:rPr lang="en-US" sz="2000" b="1" dirty="0" smtClean="0">
                <a:solidFill>
                  <a:srgbClr val="3F6638"/>
                </a:solidFill>
                <a:latin typeface="+mn-lt"/>
              </a:rPr>
              <a:t>for our Product</a:t>
            </a:r>
            <a:endParaRPr lang="en-US" sz="2000" b="1" dirty="0">
              <a:solidFill>
                <a:srgbClr val="3F6638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 txBox="1">
            <a:spLocks/>
          </p:cNvSpPr>
          <p:nvPr/>
        </p:nvSpPr>
        <p:spPr bwMode="auto">
          <a:xfrm>
            <a:off x="381000" y="3094038"/>
            <a:ext cx="23622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</a:pPr>
            <a:endParaRPr lang="en-US" altLang="en-US" sz="1600" b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BEF413-BE45-4D62-8711-58E2166CB80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53" name="Title 7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457200"/>
          </a:xfrm>
        </p:spPr>
        <p:txBody>
          <a:bodyPr/>
          <a:lstStyle/>
          <a:p>
            <a:pPr algn="ctr" eaLnBrk="1" hangingPunct="1"/>
            <a:r>
              <a:rPr lang="en-US" altLang="en-US" sz="3000" smtClean="0"/>
              <a:t>Current Market Analysis</a:t>
            </a: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6103938" y="2362200"/>
            <a:ext cx="1744662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 i="1" dirty="0">
                <a:solidFill>
                  <a:srgbClr val="30532B"/>
                </a:solidFill>
                <a:latin typeface="Georgia" pitchFamily="18" charset="0"/>
              </a:rPr>
              <a:t>9-10% Annual</a:t>
            </a:r>
          </a:p>
          <a:p>
            <a:pPr algn="ctr" eaLnBrk="1" hangingPunct="1"/>
            <a:r>
              <a:rPr lang="en-US" altLang="en-US" sz="1400" b="1" i="1" dirty="0" smtClean="0">
                <a:solidFill>
                  <a:srgbClr val="30532B"/>
                </a:solidFill>
                <a:latin typeface="Georgia" pitchFamily="18" charset="0"/>
              </a:rPr>
              <a:t>Growth in </a:t>
            </a:r>
          </a:p>
          <a:p>
            <a:pPr algn="ctr" eaLnBrk="1" hangingPunct="1"/>
            <a:r>
              <a:rPr lang="en-US" altLang="en-US" sz="1400" b="1" i="1" dirty="0" smtClean="0">
                <a:solidFill>
                  <a:srgbClr val="30532B"/>
                </a:solidFill>
                <a:latin typeface="Georgia" pitchFamily="18" charset="0"/>
              </a:rPr>
              <a:t>Production</a:t>
            </a:r>
            <a:endParaRPr lang="en-US" altLang="en-US" sz="1400" b="1" i="1" dirty="0">
              <a:solidFill>
                <a:srgbClr val="30532B"/>
              </a:solidFill>
              <a:latin typeface="Georgia" pitchFamily="18" charset="0"/>
            </a:endParaRPr>
          </a:p>
        </p:txBody>
      </p:sp>
      <p:sp>
        <p:nvSpPr>
          <p:cNvPr id="2056" name="Rectangle 21"/>
          <p:cNvSpPr>
            <a:spLocks noChangeArrowheads="1"/>
          </p:cNvSpPr>
          <p:nvPr/>
        </p:nvSpPr>
        <p:spPr bwMode="auto">
          <a:xfrm>
            <a:off x="6103938" y="4495800"/>
            <a:ext cx="1744662" cy="8493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 i="1" dirty="0">
                <a:solidFill>
                  <a:srgbClr val="30532B"/>
                </a:solidFill>
                <a:latin typeface="Georgia" pitchFamily="18" charset="0"/>
              </a:rPr>
              <a:t>&gt;40% Decline</a:t>
            </a:r>
          </a:p>
          <a:p>
            <a:pPr algn="ctr" eaLnBrk="1" hangingPunct="1"/>
            <a:r>
              <a:rPr lang="en-US" altLang="en-US" sz="1400" b="1" i="1" dirty="0">
                <a:solidFill>
                  <a:srgbClr val="30532B"/>
                </a:solidFill>
                <a:latin typeface="Georgia" pitchFamily="18" charset="0"/>
              </a:rPr>
              <a:t>In </a:t>
            </a:r>
            <a:r>
              <a:rPr lang="en-US" altLang="en-US" sz="1400" b="1" i="1" dirty="0" smtClean="0">
                <a:solidFill>
                  <a:srgbClr val="30532B"/>
                </a:solidFill>
                <a:latin typeface="Georgia" pitchFamily="18" charset="0"/>
              </a:rPr>
              <a:t>Buyers</a:t>
            </a:r>
            <a:endParaRPr lang="en-US" altLang="en-US" sz="1400" b="1" i="1" dirty="0">
              <a:solidFill>
                <a:srgbClr val="30532B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447800"/>
            <a:ext cx="8686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200" b="1" dirty="0">
                <a:solidFill>
                  <a:srgbClr val="3F6638"/>
                </a:solidFill>
                <a:latin typeface="+mn-lt"/>
              </a:rPr>
              <a:t>Supply </a:t>
            </a:r>
            <a:r>
              <a:rPr lang="en-US" sz="2200" b="1" dirty="0" smtClean="0">
                <a:solidFill>
                  <a:srgbClr val="3F6638"/>
                </a:solidFill>
                <a:latin typeface="+mn-lt"/>
              </a:rPr>
              <a:t>has </a:t>
            </a:r>
            <a:r>
              <a:rPr lang="en-US" sz="2200" b="1" dirty="0">
                <a:solidFill>
                  <a:srgbClr val="3F6638"/>
                </a:solidFill>
                <a:latin typeface="+mn-lt"/>
              </a:rPr>
              <a:t>Exceeded </a:t>
            </a:r>
            <a:r>
              <a:rPr lang="en-US" sz="2200" b="1" dirty="0" smtClean="0">
                <a:solidFill>
                  <a:srgbClr val="3F6638"/>
                </a:solidFill>
                <a:latin typeface="+mn-lt"/>
              </a:rPr>
              <a:t>Demand</a:t>
            </a:r>
            <a:endParaRPr lang="en-US" sz="2200" b="1" dirty="0">
              <a:solidFill>
                <a:srgbClr val="3F6638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3F6638"/>
              </a:solidFill>
              <a:latin typeface="+mn-lt"/>
            </a:endParaRPr>
          </a:p>
        </p:txBody>
      </p:sp>
      <p:graphicFrame>
        <p:nvGraphicFramePr>
          <p:cNvPr id="2050" name="Object 46"/>
          <p:cNvGraphicFramePr>
            <a:graphicFrameLocks noChangeAspect="1"/>
          </p:cNvGraphicFramePr>
          <p:nvPr/>
        </p:nvGraphicFramePr>
        <p:xfrm>
          <a:off x="304800" y="2476500"/>
          <a:ext cx="570865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5314950" imgH="3086100" progId="Excel.Sheet.8">
                  <p:link updateAutomatic="1"/>
                </p:oleObj>
              </mc:Choice>
              <mc:Fallback>
                <p:oleObj name="Worksheet" r:id="rId3" imgW="5314950" imgH="3086100" progId="Excel.Sheet.8">
                  <p:link updateAutomatic="1"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76500"/>
                        <a:ext cx="570865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379590" y="2743200"/>
            <a:ext cx="5640209" cy="3092450"/>
            <a:chOff x="1674985" y="1524000"/>
            <a:chExt cx="5662440" cy="4235450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gray">
            <a:xfrm>
              <a:off x="2962275" y="4456113"/>
              <a:ext cx="536575" cy="525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gray">
            <a:xfrm>
              <a:off x="4524375" y="4719638"/>
              <a:ext cx="534988" cy="5413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gray">
            <a:xfrm>
              <a:off x="2962275" y="3978275"/>
              <a:ext cx="536575" cy="4778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4" name="Rectangle 7"/>
            <p:cNvSpPr>
              <a:spLocks noChangeArrowheads="1"/>
            </p:cNvSpPr>
            <p:nvPr/>
          </p:nvSpPr>
          <p:spPr bwMode="gray">
            <a:xfrm>
              <a:off x="4524375" y="3968750"/>
              <a:ext cx="534988" cy="7508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gray">
            <a:xfrm>
              <a:off x="2962275" y="3625850"/>
              <a:ext cx="536575" cy="35242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gray">
            <a:xfrm>
              <a:off x="4524375" y="3503613"/>
              <a:ext cx="534988" cy="4762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gray">
            <a:xfrm>
              <a:off x="2962275" y="3348038"/>
              <a:ext cx="536575" cy="2778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8" name="Rectangle 11"/>
            <p:cNvSpPr>
              <a:spLocks noChangeArrowheads="1"/>
            </p:cNvSpPr>
            <p:nvPr/>
          </p:nvSpPr>
          <p:spPr bwMode="gray">
            <a:xfrm>
              <a:off x="4524375" y="3170238"/>
              <a:ext cx="534988" cy="33337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79" name="Rectangle 12"/>
            <p:cNvSpPr>
              <a:spLocks noChangeArrowheads="1"/>
            </p:cNvSpPr>
            <p:nvPr/>
          </p:nvSpPr>
          <p:spPr bwMode="gray">
            <a:xfrm>
              <a:off x="2962275" y="3086100"/>
              <a:ext cx="536575" cy="2619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80" name="Rectangle 13"/>
            <p:cNvSpPr>
              <a:spLocks noChangeArrowheads="1"/>
            </p:cNvSpPr>
            <p:nvPr/>
          </p:nvSpPr>
          <p:spPr bwMode="gray">
            <a:xfrm>
              <a:off x="4524375" y="2779713"/>
              <a:ext cx="534988" cy="3905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381" name="Line 14"/>
            <p:cNvSpPr>
              <a:spLocks noChangeShapeType="1"/>
            </p:cNvSpPr>
            <p:nvPr/>
          </p:nvSpPr>
          <p:spPr bwMode="gray">
            <a:xfrm>
              <a:off x="2633663" y="1600200"/>
              <a:ext cx="0" cy="399573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15"/>
            <p:cNvSpPr>
              <a:spLocks noChangeShapeType="1"/>
            </p:cNvSpPr>
            <p:nvPr/>
          </p:nvSpPr>
          <p:spPr bwMode="gray">
            <a:xfrm>
              <a:off x="2592388" y="5402263"/>
              <a:ext cx="41275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16"/>
            <p:cNvSpPr>
              <a:spLocks noChangeShapeType="1"/>
            </p:cNvSpPr>
            <p:nvPr/>
          </p:nvSpPr>
          <p:spPr bwMode="gray">
            <a:xfrm>
              <a:off x="2592388" y="5202238"/>
              <a:ext cx="41275" cy="158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7"/>
            <p:cNvSpPr>
              <a:spLocks noChangeShapeType="1"/>
            </p:cNvSpPr>
            <p:nvPr/>
          </p:nvSpPr>
          <p:spPr bwMode="gray">
            <a:xfrm>
              <a:off x="2592388" y="4994275"/>
              <a:ext cx="41275" cy="15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18"/>
            <p:cNvSpPr>
              <a:spLocks noChangeShapeType="1"/>
            </p:cNvSpPr>
            <p:nvPr/>
          </p:nvSpPr>
          <p:spPr bwMode="gray">
            <a:xfrm>
              <a:off x="2592388" y="4795838"/>
              <a:ext cx="41275" cy="158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9"/>
            <p:cNvSpPr>
              <a:spLocks noChangeShapeType="1"/>
            </p:cNvSpPr>
            <p:nvPr/>
          </p:nvSpPr>
          <p:spPr bwMode="gray">
            <a:xfrm>
              <a:off x="2592388" y="4587875"/>
              <a:ext cx="41275" cy="31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0"/>
            <p:cNvSpPr>
              <a:spLocks noChangeShapeType="1"/>
            </p:cNvSpPr>
            <p:nvPr/>
          </p:nvSpPr>
          <p:spPr bwMode="gray">
            <a:xfrm>
              <a:off x="2592388" y="4389438"/>
              <a:ext cx="41275" cy="31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1"/>
            <p:cNvSpPr>
              <a:spLocks noChangeShapeType="1"/>
            </p:cNvSpPr>
            <p:nvPr/>
          </p:nvSpPr>
          <p:spPr bwMode="gray">
            <a:xfrm>
              <a:off x="2592388" y="4191000"/>
              <a:ext cx="41275" cy="31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2"/>
            <p:cNvSpPr>
              <a:spLocks noChangeShapeType="1"/>
            </p:cNvSpPr>
            <p:nvPr/>
          </p:nvSpPr>
          <p:spPr bwMode="gray">
            <a:xfrm>
              <a:off x="2592388" y="3786188"/>
              <a:ext cx="41275" cy="158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3"/>
            <p:cNvSpPr>
              <a:spLocks noChangeShapeType="1"/>
            </p:cNvSpPr>
            <p:nvPr/>
          </p:nvSpPr>
          <p:spPr bwMode="gray">
            <a:xfrm>
              <a:off x="2592388" y="3578225"/>
              <a:ext cx="41275" cy="15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4"/>
            <p:cNvSpPr>
              <a:spLocks noChangeShapeType="1"/>
            </p:cNvSpPr>
            <p:nvPr/>
          </p:nvSpPr>
          <p:spPr bwMode="gray">
            <a:xfrm>
              <a:off x="2592388" y="3379788"/>
              <a:ext cx="41275" cy="158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5"/>
            <p:cNvSpPr>
              <a:spLocks noChangeShapeType="1"/>
            </p:cNvSpPr>
            <p:nvPr/>
          </p:nvSpPr>
          <p:spPr bwMode="gray">
            <a:xfrm>
              <a:off x="2592388" y="3171825"/>
              <a:ext cx="41275" cy="15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6"/>
            <p:cNvSpPr>
              <a:spLocks noChangeShapeType="1"/>
            </p:cNvSpPr>
            <p:nvPr/>
          </p:nvSpPr>
          <p:spPr bwMode="gray">
            <a:xfrm>
              <a:off x="2592388" y="2973388"/>
              <a:ext cx="41275" cy="158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7"/>
            <p:cNvSpPr>
              <a:spLocks noChangeShapeType="1"/>
            </p:cNvSpPr>
            <p:nvPr/>
          </p:nvSpPr>
          <p:spPr bwMode="gray">
            <a:xfrm>
              <a:off x="2592388" y="2774950"/>
              <a:ext cx="41275" cy="15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8"/>
            <p:cNvSpPr>
              <a:spLocks noChangeShapeType="1"/>
            </p:cNvSpPr>
            <p:nvPr/>
          </p:nvSpPr>
          <p:spPr bwMode="gray">
            <a:xfrm>
              <a:off x="2592388" y="2566988"/>
              <a:ext cx="41275" cy="31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29"/>
            <p:cNvSpPr>
              <a:spLocks noChangeShapeType="1"/>
            </p:cNvSpPr>
            <p:nvPr/>
          </p:nvSpPr>
          <p:spPr bwMode="gray">
            <a:xfrm>
              <a:off x="2592388" y="2368550"/>
              <a:ext cx="41275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0"/>
            <p:cNvSpPr>
              <a:spLocks noChangeShapeType="1"/>
            </p:cNvSpPr>
            <p:nvPr/>
          </p:nvSpPr>
          <p:spPr bwMode="gray">
            <a:xfrm>
              <a:off x="2592388" y="2160588"/>
              <a:ext cx="41275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1"/>
            <p:cNvSpPr>
              <a:spLocks noChangeShapeType="1"/>
            </p:cNvSpPr>
            <p:nvPr/>
          </p:nvSpPr>
          <p:spPr bwMode="gray">
            <a:xfrm>
              <a:off x="2592388" y="1962150"/>
              <a:ext cx="41275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Rectangle 32"/>
            <p:cNvSpPr>
              <a:spLocks noChangeArrowheads="1"/>
            </p:cNvSpPr>
            <p:nvPr/>
          </p:nvSpPr>
          <p:spPr bwMode="gray">
            <a:xfrm>
              <a:off x="2317750" y="5311775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350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0" name="Rectangle 33"/>
            <p:cNvSpPr>
              <a:spLocks noChangeArrowheads="1"/>
            </p:cNvSpPr>
            <p:nvPr/>
          </p:nvSpPr>
          <p:spPr bwMode="gray">
            <a:xfrm>
              <a:off x="2305050" y="5110163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300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1" name="Rectangle 34"/>
            <p:cNvSpPr>
              <a:spLocks noChangeArrowheads="1"/>
            </p:cNvSpPr>
            <p:nvPr/>
          </p:nvSpPr>
          <p:spPr bwMode="gray">
            <a:xfrm>
              <a:off x="2305050" y="4905375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250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2" name="Rectangle 35"/>
            <p:cNvSpPr>
              <a:spLocks noChangeArrowheads="1"/>
            </p:cNvSpPr>
            <p:nvPr/>
          </p:nvSpPr>
          <p:spPr bwMode="gray">
            <a:xfrm>
              <a:off x="2305050" y="4706938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200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3" name="Rectangle 36"/>
            <p:cNvSpPr>
              <a:spLocks noChangeArrowheads="1"/>
            </p:cNvSpPr>
            <p:nvPr/>
          </p:nvSpPr>
          <p:spPr bwMode="gray">
            <a:xfrm>
              <a:off x="2305050" y="4498975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150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4" name="Rectangle 37"/>
            <p:cNvSpPr>
              <a:spLocks noChangeArrowheads="1"/>
            </p:cNvSpPr>
            <p:nvPr/>
          </p:nvSpPr>
          <p:spPr bwMode="gray">
            <a:xfrm>
              <a:off x="2305050" y="4298950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100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5" name="Rectangle 38"/>
            <p:cNvSpPr>
              <a:spLocks noChangeArrowheads="1"/>
            </p:cNvSpPr>
            <p:nvPr/>
          </p:nvSpPr>
          <p:spPr bwMode="gray">
            <a:xfrm>
              <a:off x="2374900" y="4100513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6" name="Rectangle 39"/>
            <p:cNvSpPr>
              <a:spLocks noChangeArrowheads="1"/>
            </p:cNvSpPr>
            <p:nvPr/>
          </p:nvSpPr>
          <p:spPr bwMode="gray">
            <a:xfrm>
              <a:off x="2444750" y="3892550"/>
              <a:ext cx="69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7" name="Rectangle 40"/>
            <p:cNvSpPr>
              <a:spLocks noChangeArrowheads="1"/>
            </p:cNvSpPr>
            <p:nvPr/>
          </p:nvSpPr>
          <p:spPr bwMode="gray">
            <a:xfrm>
              <a:off x="2374900" y="3697288"/>
              <a:ext cx="139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8" name="Rectangle 41"/>
            <p:cNvSpPr>
              <a:spLocks noChangeArrowheads="1"/>
            </p:cNvSpPr>
            <p:nvPr/>
          </p:nvSpPr>
          <p:spPr bwMode="gray">
            <a:xfrm>
              <a:off x="2305050" y="3489325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100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09" name="Rectangle 42"/>
            <p:cNvSpPr>
              <a:spLocks noChangeArrowheads="1"/>
            </p:cNvSpPr>
            <p:nvPr/>
          </p:nvSpPr>
          <p:spPr bwMode="gray">
            <a:xfrm>
              <a:off x="2305050" y="3290888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150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0" name="Rectangle 43"/>
            <p:cNvSpPr>
              <a:spLocks noChangeArrowheads="1"/>
            </p:cNvSpPr>
            <p:nvPr/>
          </p:nvSpPr>
          <p:spPr bwMode="gray">
            <a:xfrm>
              <a:off x="2305050" y="3082925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200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1" name="Rectangle 44"/>
            <p:cNvSpPr>
              <a:spLocks noChangeArrowheads="1"/>
            </p:cNvSpPr>
            <p:nvPr/>
          </p:nvSpPr>
          <p:spPr bwMode="gray">
            <a:xfrm>
              <a:off x="2305050" y="2884488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250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2" name="Rectangle 45"/>
            <p:cNvSpPr>
              <a:spLocks noChangeArrowheads="1"/>
            </p:cNvSpPr>
            <p:nvPr/>
          </p:nvSpPr>
          <p:spPr bwMode="gray">
            <a:xfrm>
              <a:off x="2305050" y="2684463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300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3" name="Rectangle 46"/>
            <p:cNvSpPr>
              <a:spLocks noChangeArrowheads="1"/>
            </p:cNvSpPr>
            <p:nvPr/>
          </p:nvSpPr>
          <p:spPr bwMode="gray">
            <a:xfrm>
              <a:off x="2305050" y="2476500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350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4" name="Rectangle 47"/>
            <p:cNvSpPr>
              <a:spLocks noChangeArrowheads="1"/>
            </p:cNvSpPr>
            <p:nvPr/>
          </p:nvSpPr>
          <p:spPr bwMode="gray">
            <a:xfrm>
              <a:off x="2305050" y="2278063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400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5" name="Rectangle 48"/>
            <p:cNvSpPr>
              <a:spLocks noChangeArrowheads="1"/>
            </p:cNvSpPr>
            <p:nvPr/>
          </p:nvSpPr>
          <p:spPr bwMode="gray">
            <a:xfrm>
              <a:off x="2305050" y="2070100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450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6" name="Rectangle 49"/>
            <p:cNvSpPr>
              <a:spLocks noChangeArrowheads="1"/>
            </p:cNvSpPr>
            <p:nvPr/>
          </p:nvSpPr>
          <p:spPr bwMode="gray">
            <a:xfrm>
              <a:off x="2305050" y="1874838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500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7" name="Rectangle 50"/>
            <p:cNvSpPr>
              <a:spLocks noChangeArrowheads="1"/>
            </p:cNvSpPr>
            <p:nvPr/>
          </p:nvSpPr>
          <p:spPr bwMode="gray">
            <a:xfrm>
              <a:off x="3095625" y="5607050"/>
              <a:ext cx="2794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1980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8" name="Rectangle 51"/>
            <p:cNvSpPr>
              <a:spLocks noChangeArrowheads="1"/>
            </p:cNvSpPr>
            <p:nvPr/>
          </p:nvSpPr>
          <p:spPr bwMode="gray">
            <a:xfrm>
              <a:off x="4649788" y="5607050"/>
              <a:ext cx="2794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1990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19" name="Rectangle 52"/>
            <p:cNvSpPr>
              <a:spLocks noChangeArrowheads="1"/>
            </p:cNvSpPr>
            <p:nvPr/>
          </p:nvSpPr>
          <p:spPr bwMode="gray">
            <a:xfrm>
              <a:off x="6202363" y="5605463"/>
              <a:ext cx="2794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2007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20" name="Rectangle 53"/>
            <p:cNvSpPr>
              <a:spLocks noChangeArrowheads="1"/>
            </p:cNvSpPr>
            <p:nvPr/>
          </p:nvSpPr>
          <p:spPr bwMode="gray">
            <a:xfrm>
              <a:off x="6765925" y="5065713"/>
              <a:ext cx="5191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latin typeface="Georgia" pitchFamily="18" charset="0"/>
                </a:rPr>
                <a:t>Under 35</a:t>
              </a:r>
            </a:p>
          </p:txBody>
        </p:sp>
        <p:sp>
          <p:nvSpPr>
            <p:cNvPr id="15421" name="Rectangle 54"/>
            <p:cNvSpPr>
              <a:spLocks noChangeArrowheads="1"/>
            </p:cNvSpPr>
            <p:nvPr/>
          </p:nvSpPr>
          <p:spPr bwMode="gray">
            <a:xfrm>
              <a:off x="6861175" y="4314825"/>
              <a:ext cx="3254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latin typeface="Georgia" pitchFamily="18" charset="0"/>
                </a:rPr>
                <a:t>35-44</a:t>
              </a:r>
            </a:p>
          </p:txBody>
        </p:sp>
        <p:sp>
          <p:nvSpPr>
            <p:cNvPr id="15422" name="Rectangle 55"/>
            <p:cNvSpPr>
              <a:spLocks noChangeArrowheads="1"/>
            </p:cNvSpPr>
            <p:nvPr/>
          </p:nvSpPr>
          <p:spPr bwMode="gray">
            <a:xfrm>
              <a:off x="6861175" y="3473450"/>
              <a:ext cx="3254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latin typeface="Georgia" pitchFamily="18" charset="0"/>
                </a:rPr>
                <a:t>45-54</a:t>
              </a:r>
            </a:p>
          </p:txBody>
        </p:sp>
        <p:sp>
          <p:nvSpPr>
            <p:cNvPr id="15423" name="Rectangle 56"/>
            <p:cNvSpPr>
              <a:spLocks noChangeArrowheads="1"/>
            </p:cNvSpPr>
            <p:nvPr/>
          </p:nvSpPr>
          <p:spPr bwMode="gray">
            <a:xfrm>
              <a:off x="6861175" y="2701925"/>
              <a:ext cx="3254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latin typeface="Georgia" pitchFamily="18" charset="0"/>
                </a:rPr>
                <a:t>55-64</a:t>
              </a:r>
            </a:p>
          </p:txBody>
        </p:sp>
        <p:sp>
          <p:nvSpPr>
            <p:cNvPr id="15424" name="Rectangle 57"/>
            <p:cNvSpPr>
              <a:spLocks noChangeArrowheads="1"/>
            </p:cNvSpPr>
            <p:nvPr/>
          </p:nvSpPr>
          <p:spPr bwMode="gray">
            <a:xfrm>
              <a:off x="6740525" y="2105025"/>
              <a:ext cx="571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latin typeface="Georgia" pitchFamily="18" charset="0"/>
                </a:rPr>
                <a:t>65 &amp; Over</a:t>
              </a:r>
            </a:p>
          </p:txBody>
        </p:sp>
        <p:sp>
          <p:nvSpPr>
            <p:cNvPr id="15425" name="Rectangle 58"/>
            <p:cNvSpPr>
              <a:spLocks noChangeArrowheads="1"/>
            </p:cNvSpPr>
            <p:nvPr/>
          </p:nvSpPr>
          <p:spPr bwMode="gray">
            <a:xfrm rot="16200000" flipH="1">
              <a:off x="953294" y="2890044"/>
              <a:ext cx="2220912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Age 45 and over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26" name="Rectangle 59"/>
            <p:cNvSpPr>
              <a:spLocks noChangeArrowheads="1"/>
            </p:cNvSpPr>
            <p:nvPr/>
          </p:nvSpPr>
          <p:spPr bwMode="gray">
            <a:xfrm rot="16200000" flipH="1">
              <a:off x="1262856" y="4717257"/>
              <a:ext cx="1601787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Age under 44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27" name="Rectangle 60"/>
            <p:cNvSpPr>
              <a:spLocks noChangeArrowheads="1"/>
            </p:cNvSpPr>
            <p:nvPr/>
          </p:nvSpPr>
          <p:spPr bwMode="gray">
            <a:xfrm rot="16200000" flipH="1">
              <a:off x="-29368" y="3866527"/>
              <a:ext cx="3594100" cy="185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200" dirty="0">
                  <a:solidFill>
                    <a:srgbClr val="000000"/>
                  </a:solidFill>
                  <a:latin typeface="Georgia" pitchFamily="18" charset="0"/>
                </a:rPr>
                <a:t>Number of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Georgia" pitchFamily="18" charset="0"/>
                </a:rPr>
                <a:t>Buyers  </a:t>
              </a:r>
              <a:r>
                <a:rPr lang="en-US" altLang="en-US" sz="1200" dirty="0">
                  <a:solidFill>
                    <a:srgbClr val="000000"/>
                  </a:solidFill>
                  <a:latin typeface="Georgia" pitchFamily="18" charset="0"/>
                </a:rPr>
                <a:t>(Thousands)</a:t>
              </a:r>
            </a:p>
          </p:txBody>
        </p:sp>
        <p:sp>
          <p:nvSpPr>
            <p:cNvPr id="15428" name="Rectangle 61"/>
            <p:cNvSpPr>
              <a:spLocks noChangeArrowheads="1"/>
            </p:cNvSpPr>
            <p:nvPr/>
          </p:nvSpPr>
          <p:spPr bwMode="gray">
            <a:xfrm>
              <a:off x="6727825" y="1600200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>
                  <a:latin typeface="Georgia" pitchFamily="18" charset="0"/>
                </a:rPr>
                <a:t>Age Group</a:t>
              </a:r>
            </a:p>
          </p:txBody>
        </p:sp>
        <p:sp>
          <p:nvSpPr>
            <p:cNvPr id="15429" name="Line 62"/>
            <p:cNvSpPr>
              <a:spLocks noChangeShapeType="1"/>
            </p:cNvSpPr>
            <p:nvPr/>
          </p:nvSpPr>
          <p:spPr bwMode="gray">
            <a:xfrm>
              <a:off x="1998663" y="3963988"/>
              <a:ext cx="311150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Rectangle 63"/>
            <p:cNvSpPr>
              <a:spLocks noChangeArrowheads="1"/>
            </p:cNvSpPr>
            <p:nvPr/>
          </p:nvSpPr>
          <p:spPr bwMode="gray">
            <a:xfrm>
              <a:off x="6096000" y="4876800"/>
              <a:ext cx="538163" cy="5937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431" name="Rectangle 64"/>
            <p:cNvSpPr>
              <a:spLocks noChangeArrowheads="1"/>
            </p:cNvSpPr>
            <p:nvPr/>
          </p:nvSpPr>
          <p:spPr bwMode="gray">
            <a:xfrm>
              <a:off x="6096000" y="3968750"/>
              <a:ext cx="538163" cy="9080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432" name="Rectangle 65"/>
            <p:cNvSpPr>
              <a:spLocks noChangeArrowheads="1"/>
            </p:cNvSpPr>
            <p:nvPr/>
          </p:nvSpPr>
          <p:spPr bwMode="gray">
            <a:xfrm>
              <a:off x="6096000" y="1630363"/>
              <a:ext cx="538163" cy="73183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433" name="Line 66"/>
            <p:cNvSpPr>
              <a:spLocks noChangeShapeType="1"/>
            </p:cNvSpPr>
            <p:nvPr/>
          </p:nvSpPr>
          <p:spPr bwMode="gray">
            <a:xfrm>
              <a:off x="2582863" y="5592763"/>
              <a:ext cx="41275" cy="158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Rectangle 67"/>
            <p:cNvSpPr>
              <a:spLocks noChangeArrowheads="1"/>
            </p:cNvSpPr>
            <p:nvPr/>
          </p:nvSpPr>
          <p:spPr bwMode="gray">
            <a:xfrm>
              <a:off x="2317750" y="5502275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400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35" name="Line 68"/>
            <p:cNvSpPr>
              <a:spLocks noChangeShapeType="1"/>
            </p:cNvSpPr>
            <p:nvPr/>
          </p:nvSpPr>
          <p:spPr bwMode="gray">
            <a:xfrm>
              <a:off x="2592388" y="1770063"/>
              <a:ext cx="41275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Rectangle 69"/>
            <p:cNvSpPr>
              <a:spLocks noChangeArrowheads="1"/>
            </p:cNvSpPr>
            <p:nvPr/>
          </p:nvSpPr>
          <p:spPr bwMode="gray">
            <a:xfrm>
              <a:off x="2305050" y="1684338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550</a:t>
              </a:r>
              <a:endParaRPr lang="en-US" altLang="en-US" sz="1000">
                <a:latin typeface="Georgia" pitchFamily="18" charset="0"/>
              </a:endParaRPr>
            </a:p>
          </p:txBody>
        </p:sp>
        <p:sp>
          <p:nvSpPr>
            <p:cNvPr id="15437" name="Line 70"/>
            <p:cNvSpPr>
              <a:spLocks noChangeShapeType="1"/>
            </p:cNvSpPr>
            <p:nvPr/>
          </p:nvSpPr>
          <p:spPr bwMode="gray">
            <a:xfrm>
              <a:off x="2540000" y="3973513"/>
              <a:ext cx="4211638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Rectangle 71"/>
            <p:cNvSpPr>
              <a:spLocks noChangeArrowheads="1"/>
            </p:cNvSpPr>
            <p:nvPr/>
          </p:nvSpPr>
          <p:spPr bwMode="gray">
            <a:xfrm>
              <a:off x="6091238" y="3048000"/>
              <a:ext cx="538162" cy="914399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439" name="Rectangle 72"/>
            <p:cNvSpPr>
              <a:spLocks noChangeArrowheads="1"/>
            </p:cNvSpPr>
            <p:nvPr/>
          </p:nvSpPr>
          <p:spPr bwMode="gray">
            <a:xfrm>
              <a:off x="6096000" y="2362200"/>
              <a:ext cx="538163" cy="6858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5440" name="Line 73"/>
            <p:cNvSpPr>
              <a:spLocks noChangeShapeType="1"/>
            </p:cNvSpPr>
            <p:nvPr/>
          </p:nvSpPr>
          <p:spPr bwMode="gray">
            <a:xfrm>
              <a:off x="2592388" y="1611313"/>
              <a:ext cx="41275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Rectangle 74"/>
            <p:cNvSpPr>
              <a:spLocks noChangeArrowheads="1"/>
            </p:cNvSpPr>
            <p:nvPr/>
          </p:nvSpPr>
          <p:spPr bwMode="gray">
            <a:xfrm>
              <a:off x="2305050" y="1524000"/>
              <a:ext cx="209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000">
                  <a:solidFill>
                    <a:srgbClr val="000000"/>
                  </a:solidFill>
                  <a:latin typeface="Georgia" pitchFamily="18" charset="0"/>
                </a:rPr>
                <a:t>600</a:t>
              </a:r>
              <a:endParaRPr lang="en-US" altLang="en-US" sz="1000">
                <a:latin typeface="Georgia" pitchFamily="18" charset="0"/>
              </a:endParaRPr>
            </a:p>
          </p:txBody>
        </p:sp>
      </p:grpSp>
      <p:sp>
        <p:nvSpPr>
          <p:cNvPr id="81" name="Slide Number Placeholder 8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CD101-5907-4CE2-AB6C-B8CFA86C944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5364" name="Title 79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457200"/>
          </a:xfrm>
        </p:spPr>
        <p:txBody>
          <a:bodyPr/>
          <a:lstStyle/>
          <a:p>
            <a:pPr algn="ctr" eaLnBrk="1" hangingPunct="1"/>
            <a:r>
              <a:rPr lang="en-US" altLang="en-US" sz="3000" smtClean="0"/>
              <a:t>Current Market Analysis</a:t>
            </a:r>
          </a:p>
        </p:txBody>
      </p:sp>
      <p:sp>
        <p:nvSpPr>
          <p:cNvPr id="15365" name="TextBox 82"/>
          <p:cNvSpPr txBox="1">
            <a:spLocks noChangeArrowheads="1"/>
          </p:cNvSpPr>
          <p:nvPr/>
        </p:nvSpPr>
        <p:spPr bwMode="auto">
          <a:xfrm>
            <a:off x="6400800" y="2487613"/>
            <a:ext cx="2286000" cy="5857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i="1">
                <a:solidFill>
                  <a:srgbClr val="3F6638"/>
                </a:solidFill>
                <a:latin typeface="Georgia" pitchFamily="18" charset="0"/>
              </a:rPr>
              <a:t>1980 – Approx 20% over Age 55</a:t>
            </a:r>
          </a:p>
        </p:txBody>
      </p:sp>
      <p:sp>
        <p:nvSpPr>
          <p:cNvPr id="15366" name="TextBox 83"/>
          <p:cNvSpPr txBox="1">
            <a:spLocks noChangeArrowheads="1"/>
          </p:cNvSpPr>
          <p:nvPr/>
        </p:nvSpPr>
        <p:spPr bwMode="auto">
          <a:xfrm>
            <a:off x="6400800" y="3706813"/>
            <a:ext cx="2286000" cy="5857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i="1">
                <a:solidFill>
                  <a:srgbClr val="3F6638"/>
                </a:solidFill>
                <a:latin typeface="Georgia" pitchFamily="18" charset="0"/>
              </a:rPr>
              <a:t>1990 – Approx 30% over Age 55</a:t>
            </a:r>
          </a:p>
        </p:txBody>
      </p:sp>
      <p:sp>
        <p:nvSpPr>
          <p:cNvPr id="15367" name="TextBox 84"/>
          <p:cNvSpPr txBox="1">
            <a:spLocks noChangeArrowheads="1"/>
          </p:cNvSpPr>
          <p:nvPr/>
        </p:nvSpPr>
        <p:spPr bwMode="auto">
          <a:xfrm>
            <a:off x="6400800" y="5029200"/>
            <a:ext cx="2286000" cy="584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i="1">
                <a:solidFill>
                  <a:srgbClr val="3F6638"/>
                </a:solidFill>
                <a:latin typeface="Georgia" pitchFamily="18" charset="0"/>
              </a:rPr>
              <a:t>2007 – Approx 40% over Age 55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28600" y="1447800"/>
            <a:ext cx="86868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200" b="1" dirty="0" smtClean="0">
                <a:solidFill>
                  <a:srgbClr val="3F6638"/>
                </a:solidFill>
                <a:latin typeface="+mn-lt"/>
              </a:rPr>
              <a:t>Buyer Demographic </a:t>
            </a:r>
            <a:r>
              <a:rPr lang="en-US" sz="2200" b="1" dirty="0">
                <a:solidFill>
                  <a:srgbClr val="3F6638"/>
                </a:solidFill>
                <a:latin typeface="+mn-lt"/>
              </a:rPr>
              <a:t>will Further Limit </a:t>
            </a:r>
            <a:r>
              <a:rPr lang="en-US" sz="2200" b="1" dirty="0" smtClean="0">
                <a:solidFill>
                  <a:srgbClr val="3F6638"/>
                </a:solidFill>
                <a:latin typeface="+mn-lt"/>
              </a:rPr>
              <a:t>Volume</a:t>
            </a:r>
            <a:endParaRPr lang="en-US" sz="2200" b="1" dirty="0">
              <a:solidFill>
                <a:srgbClr val="3F6638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3F6638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 txBox="1">
            <a:spLocks/>
          </p:cNvSpPr>
          <p:nvPr/>
        </p:nvSpPr>
        <p:spPr bwMode="auto">
          <a:xfrm>
            <a:off x="381000" y="3094038"/>
            <a:ext cx="23622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</a:pPr>
            <a:endParaRPr lang="en-US" altLang="en-US" sz="1600" b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C59191-1382-4314-BAC4-CBD7975CDFD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9460" name="Title 7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457200"/>
          </a:xfrm>
        </p:spPr>
        <p:txBody>
          <a:bodyPr/>
          <a:lstStyle/>
          <a:p>
            <a:pPr algn="ctr" eaLnBrk="1" hangingPunct="1"/>
            <a:r>
              <a:rPr lang="en-US" altLang="en-US" sz="3000" dirty="0" smtClean="0"/>
              <a:t>Transaction </a:t>
            </a:r>
            <a:r>
              <a:rPr lang="en-US" altLang="en-US" sz="3000" dirty="0" smtClean="0"/>
              <a:t>Market</a:t>
            </a:r>
          </a:p>
        </p:txBody>
      </p:sp>
      <p:grpSp>
        <p:nvGrpSpPr>
          <p:cNvPr id="19461" name="Group 48"/>
          <p:cNvGrpSpPr>
            <a:grpSpLocks/>
          </p:cNvGrpSpPr>
          <p:nvPr/>
        </p:nvGrpSpPr>
        <p:grpSpPr bwMode="auto">
          <a:xfrm>
            <a:off x="685800" y="3171825"/>
            <a:ext cx="6172200" cy="2343150"/>
            <a:chOff x="432" y="1152"/>
            <a:chExt cx="3888" cy="1476"/>
          </a:xfrm>
        </p:grpSpPr>
        <p:grpSp>
          <p:nvGrpSpPr>
            <p:cNvPr id="19471" name="Group 28"/>
            <p:cNvGrpSpPr>
              <a:grpSpLocks/>
            </p:cNvGrpSpPr>
            <p:nvPr/>
          </p:nvGrpSpPr>
          <p:grpSpPr bwMode="auto">
            <a:xfrm>
              <a:off x="919" y="1392"/>
              <a:ext cx="3399" cy="1152"/>
              <a:chOff x="919" y="1296"/>
              <a:chExt cx="3399" cy="1152"/>
            </a:xfrm>
          </p:grpSpPr>
          <p:sp>
            <p:nvSpPr>
              <p:cNvPr id="17" name="Rectangle 20"/>
              <p:cNvSpPr>
                <a:spLocks noChangeArrowheads="1"/>
              </p:cNvSpPr>
              <p:nvPr/>
            </p:nvSpPr>
            <p:spPr bwMode="auto">
              <a:xfrm>
                <a:off x="919" y="1296"/>
                <a:ext cx="3399" cy="1152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n>
                    <a:solidFill>
                      <a:schemeClr val="tx1"/>
                    </a:solidFill>
                  </a:ln>
                  <a:latin typeface="+mn-lt"/>
                </a:endParaRPr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919" y="1296"/>
                <a:ext cx="340" cy="115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auto">
              <a:xfrm>
                <a:off x="1599" y="1296"/>
                <a:ext cx="339" cy="115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auto">
              <a:xfrm>
                <a:off x="2278" y="1296"/>
                <a:ext cx="342" cy="115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Rectangle 24"/>
              <p:cNvSpPr>
                <a:spLocks noChangeArrowheads="1"/>
              </p:cNvSpPr>
              <p:nvPr/>
            </p:nvSpPr>
            <p:spPr bwMode="auto">
              <a:xfrm>
                <a:off x="2958" y="1296"/>
                <a:ext cx="340" cy="115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Rectangle 25"/>
              <p:cNvSpPr>
                <a:spLocks noChangeArrowheads="1"/>
              </p:cNvSpPr>
              <p:nvPr/>
            </p:nvSpPr>
            <p:spPr bwMode="auto">
              <a:xfrm>
                <a:off x="3638" y="1296"/>
                <a:ext cx="340" cy="115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9472" name="Text Box 27"/>
            <p:cNvSpPr txBox="1">
              <a:spLocks noChangeArrowheads="1"/>
            </p:cNvSpPr>
            <p:nvPr/>
          </p:nvSpPr>
          <p:spPr bwMode="auto">
            <a:xfrm>
              <a:off x="432" y="1334"/>
              <a:ext cx="432" cy="1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>
                  <a:latin typeface="Georgia" pitchFamily="18" charset="0"/>
                </a:rPr>
                <a:t>8.0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500">
                  <a:latin typeface="Georgia" pitchFamily="18" charset="0"/>
                </a:rPr>
                <a:t>7.0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500">
                  <a:latin typeface="Georgia" pitchFamily="18" charset="0"/>
                </a:rPr>
                <a:t>6.0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500">
                  <a:latin typeface="Georgia" pitchFamily="18" charset="0"/>
                </a:rPr>
                <a:t>5.0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500">
                  <a:latin typeface="Georgia" pitchFamily="18" charset="0"/>
                </a:rPr>
                <a:t>4.0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1500">
                <a:latin typeface="Georgia" pitchFamily="18" charset="0"/>
              </a:endParaRPr>
            </a:p>
          </p:txBody>
        </p:sp>
        <p:sp>
          <p:nvSpPr>
            <p:cNvPr id="19473" name="Text Box 29"/>
            <p:cNvSpPr txBox="1">
              <a:spLocks noChangeArrowheads="1"/>
            </p:cNvSpPr>
            <p:nvPr/>
          </p:nvSpPr>
          <p:spPr bwMode="auto">
            <a:xfrm>
              <a:off x="816" y="1152"/>
              <a:ext cx="35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>
                <a:latin typeface="Georgia" pitchFamily="18" charset="0"/>
              </a:endParaRPr>
            </a:p>
          </p:txBody>
        </p:sp>
      </p:grpSp>
      <p:sp>
        <p:nvSpPr>
          <p:cNvPr id="19462" name="Text Box 39"/>
          <p:cNvSpPr txBox="1">
            <a:spLocks noChangeArrowheads="1"/>
          </p:cNvSpPr>
          <p:nvPr/>
        </p:nvSpPr>
        <p:spPr bwMode="auto">
          <a:xfrm>
            <a:off x="7418388" y="3657600"/>
            <a:ext cx="14970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3F6638"/>
                </a:solidFill>
                <a:latin typeface="Georgia" pitchFamily="18" charset="0"/>
              </a:rPr>
              <a:t>Acquisition Multiples have remained High but Widened</a:t>
            </a:r>
          </a:p>
        </p:txBody>
      </p:sp>
      <p:sp>
        <p:nvSpPr>
          <p:cNvPr id="19463" name="Text Box 39"/>
          <p:cNvSpPr txBox="1">
            <a:spLocks noChangeArrowheads="1"/>
          </p:cNvSpPr>
          <p:nvPr/>
        </p:nvSpPr>
        <p:spPr bwMode="auto">
          <a:xfrm>
            <a:off x="990600" y="5800725"/>
            <a:ext cx="6553200" cy="523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 i="1" dirty="0">
                <a:solidFill>
                  <a:srgbClr val="3F6638"/>
                </a:solidFill>
                <a:latin typeface="Georgia" pitchFamily="18" charset="0"/>
              </a:rPr>
              <a:t>All </a:t>
            </a:r>
            <a:r>
              <a:rPr lang="en-US" altLang="en-US" sz="1400" b="1" i="1" dirty="0" smtClean="0">
                <a:solidFill>
                  <a:srgbClr val="3F6638"/>
                </a:solidFill>
                <a:latin typeface="Georgia" pitchFamily="18" charset="0"/>
              </a:rPr>
              <a:t>competitors </a:t>
            </a:r>
            <a:r>
              <a:rPr lang="en-US" altLang="en-US" sz="1400" b="1" i="1" dirty="0">
                <a:solidFill>
                  <a:srgbClr val="3F6638"/>
                </a:solidFill>
                <a:latin typeface="Georgia" pitchFamily="18" charset="0"/>
              </a:rPr>
              <a:t>are Not Created Equal </a:t>
            </a:r>
            <a:br>
              <a:rPr lang="en-US" altLang="en-US" sz="1400" b="1" i="1" dirty="0">
                <a:solidFill>
                  <a:srgbClr val="3F6638"/>
                </a:solidFill>
                <a:latin typeface="Georgia" pitchFamily="18" charset="0"/>
              </a:rPr>
            </a:br>
            <a:r>
              <a:rPr lang="en-US" altLang="en-US" sz="1400" b="1" i="1" dirty="0">
                <a:solidFill>
                  <a:srgbClr val="3F6638"/>
                </a:solidFill>
                <a:latin typeface="Georgia" pitchFamily="18" charset="0"/>
              </a:rPr>
              <a:t>with Respect to Valuation Multiples</a:t>
            </a:r>
          </a:p>
        </p:txBody>
      </p:sp>
      <p:sp>
        <p:nvSpPr>
          <p:cNvPr id="19464" name="Line 43"/>
          <p:cNvSpPr>
            <a:spLocks noChangeShapeType="1"/>
          </p:cNvSpPr>
          <p:nvPr/>
        </p:nvSpPr>
        <p:spPr bwMode="auto">
          <a:xfrm flipH="1" flipV="1">
            <a:off x="6934200" y="4038600"/>
            <a:ext cx="457200" cy="76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460500" y="3698875"/>
            <a:ext cx="5397500" cy="1168400"/>
          </a:xfrm>
          <a:custGeom>
            <a:avLst/>
            <a:gdLst>
              <a:gd name="connsiteX0" fmla="*/ 0 w 5397500"/>
              <a:gd name="connsiteY0" fmla="*/ 0 h 800100"/>
              <a:gd name="connsiteX1" fmla="*/ 5397500 w 5397500"/>
              <a:gd name="connsiteY1" fmla="*/ 0 h 800100"/>
              <a:gd name="connsiteX2" fmla="*/ 5397500 w 5397500"/>
              <a:gd name="connsiteY2" fmla="*/ 800100 h 800100"/>
              <a:gd name="connsiteX3" fmla="*/ 0 w 5397500"/>
              <a:gd name="connsiteY3" fmla="*/ 342900 h 800100"/>
              <a:gd name="connsiteX4" fmla="*/ 0 w 5397500"/>
              <a:gd name="connsiteY4" fmla="*/ 0 h 800100"/>
              <a:gd name="connsiteX0" fmla="*/ 0 w 5397500"/>
              <a:gd name="connsiteY0" fmla="*/ 119269 h 919369"/>
              <a:gd name="connsiteX1" fmla="*/ 5377621 w 5397500"/>
              <a:gd name="connsiteY1" fmla="*/ 0 h 919369"/>
              <a:gd name="connsiteX2" fmla="*/ 5397500 w 5397500"/>
              <a:gd name="connsiteY2" fmla="*/ 919369 h 919369"/>
              <a:gd name="connsiteX3" fmla="*/ 0 w 5397500"/>
              <a:gd name="connsiteY3" fmla="*/ 462169 h 919369"/>
              <a:gd name="connsiteX4" fmla="*/ 0 w 5397500"/>
              <a:gd name="connsiteY4" fmla="*/ 119269 h 919369"/>
              <a:gd name="connsiteX0" fmla="*/ 0 w 5397500"/>
              <a:gd name="connsiteY0" fmla="*/ 149086 h 949186"/>
              <a:gd name="connsiteX1" fmla="*/ 5377621 w 5397500"/>
              <a:gd name="connsiteY1" fmla="*/ 0 h 949186"/>
              <a:gd name="connsiteX2" fmla="*/ 5397500 w 5397500"/>
              <a:gd name="connsiteY2" fmla="*/ 949186 h 949186"/>
              <a:gd name="connsiteX3" fmla="*/ 0 w 5397500"/>
              <a:gd name="connsiteY3" fmla="*/ 491986 h 949186"/>
              <a:gd name="connsiteX4" fmla="*/ 0 w 5397500"/>
              <a:gd name="connsiteY4" fmla="*/ 149086 h 949186"/>
              <a:gd name="connsiteX0" fmla="*/ 0 w 5397500"/>
              <a:gd name="connsiteY0" fmla="*/ 149086 h 1108212"/>
              <a:gd name="connsiteX1" fmla="*/ 5377621 w 5397500"/>
              <a:gd name="connsiteY1" fmla="*/ 0 h 1108212"/>
              <a:gd name="connsiteX2" fmla="*/ 5397500 w 5397500"/>
              <a:gd name="connsiteY2" fmla="*/ 1108212 h 1108212"/>
              <a:gd name="connsiteX3" fmla="*/ 0 w 5397500"/>
              <a:gd name="connsiteY3" fmla="*/ 491986 h 1108212"/>
              <a:gd name="connsiteX4" fmla="*/ 0 w 5397500"/>
              <a:gd name="connsiteY4" fmla="*/ 149086 h 1108212"/>
              <a:gd name="connsiteX0" fmla="*/ 0 w 5397500"/>
              <a:gd name="connsiteY0" fmla="*/ 208721 h 1167847"/>
              <a:gd name="connsiteX1" fmla="*/ 5377621 w 5397500"/>
              <a:gd name="connsiteY1" fmla="*/ 0 h 1167847"/>
              <a:gd name="connsiteX2" fmla="*/ 5397500 w 5397500"/>
              <a:gd name="connsiteY2" fmla="*/ 1167847 h 1167847"/>
              <a:gd name="connsiteX3" fmla="*/ 0 w 5397500"/>
              <a:gd name="connsiteY3" fmla="*/ 551621 h 1167847"/>
              <a:gd name="connsiteX4" fmla="*/ 0 w 5397500"/>
              <a:gd name="connsiteY4" fmla="*/ 208721 h 116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00" h="1167847">
                <a:moveTo>
                  <a:pt x="0" y="208721"/>
                </a:moveTo>
                <a:lnTo>
                  <a:pt x="5377621" y="0"/>
                </a:lnTo>
                <a:lnTo>
                  <a:pt x="5397500" y="1167847"/>
                </a:lnTo>
                <a:lnTo>
                  <a:pt x="0" y="551621"/>
                </a:lnTo>
                <a:lnTo>
                  <a:pt x="0" y="20872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6" name="TextBox 22"/>
          <p:cNvSpPr txBox="1">
            <a:spLocks noChangeArrowheads="1"/>
          </p:cNvSpPr>
          <p:nvPr/>
        </p:nvSpPr>
        <p:spPr bwMode="auto">
          <a:xfrm>
            <a:off x="2971800" y="3171825"/>
            <a:ext cx="2209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100" b="1">
                <a:latin typeface="Georgia" pitchFamily="18" charset="0"/>
              </a:rPr>
              <a:t>Control EBITDA Multiples</a:t>
            </a:r>
          </a:p>
        </p:txBody>
      </p:sp>
      <p:sp>
        <p:nvSpPr>
          <p:cNvPr id="19467" name="TextBox 29"/>
          <p:cNvSpPr txBox="1">
            <a:spLocks noChangeArrowheads="1"/>
          </p:cNvSpPr>
          <p:nvPr/>
        </p:nvSpPr>
        <p:spPr bwMode="auto">
          <a:xfrm>
            <a:off x="1600200" y="5424488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Georgia" pitchFamily="18" charset="0"/>
              </a:rPr>
              <a:t>2005</a:t>
            </a:r>
          </a:p>
        </p:txBody>
      </p:sp>
      <p:sp>
        <p:nvSpPr>
          <p:cNvPr id="19468" name="TextBox 31"/>
          <p:cNvSpPr txBox="1">
            <a:spLocks noChangeArrowheads="1"/>
          </p:cNvSpPr>
          <p:nvPr/>
        </p:nvSpPr>
        <p:spPr bwMode="auto">
          <a:xfrm>
            <a:off x="6096000" y="5424488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Georgia" pitchFamily="18" charset="0"/>
              </a:rPr>
              <a:t>Present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476500" y="5562600"/>
            <a:ext cx="3505200" cy="1588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600" y="1447800"/>
            <a:ext cx="8686800" cy="26468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r>
              <a:rPr lang="en-US" sz="2200" b="1" dirty="0">
                <a:solidFill>
                  <a:srgbClr val="3F6638"/>
                </a:solidFill>
                <a:latin typeface="+mn-lt"/>
              </a:rPr>
              <a:t> And What Do They Pay?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 pitchFamily="18" charset="0"/>
              <a:buChar char="●"/>
              <a:defRPr/>
            </a:pPr>
            <a:endParaRPr lang="en-US" sz="800" b="1" dirty="0">
              <a:solidFill>
                <a:srgbClr val="3F6638"/>
              </a:solidFill>
              <a:latin typeface="+mn-lt"/>
            </a:endParaRPr>
          </a:p>
          <a:p>
            <a:pPr marL="688975" indent="-346075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b="1" dirty="0" smtClean="0">
                <a:solidFill>
                  <a:srgbClr val="3F6638"/>
                </a:solidFill>
                <a:latin typeface="+mn-lt"/>
              </a:rPr>
              <a:t>Specialty suppliers – </a:t>
            </a:r>
            <a:r>
              <a:rPr lang="en-US" sz="1400" b="1" i="1" dirty="0">
                <a:solidFill>
                  <a:schemeClr val="accent6"/>
                </a:solidFill>
                <a:latin typeface="+mn-lt"/>
              </a:rPr>
              <a:t>industry-wide capital constraints, balance many priorities</a:t>
            </a:r>
          </a:p>
          <a:p>
            <a:pPr marL="688975" indent="-346075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n-US" sz="1000" b="1" i="1" dirty="0">
              <a:solidFill>
                <a:srgbClr val="3F6638"/>
              </a:solidFill>
              <a:latin typeface="+mn-lt"/>
            </a:endParaRPr>
          </a:p>
          <a:p>
            <a:pPr marL="688975" indent="-346075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b="1" dirty="0">
                <a:solidFill>
                  <a:srgbClr val="3F6638"/>
                </a:solidFill>
                <a:latin typeface="+mn-lt"/>
              </a:rPr>
              <a:t> National Owner/Operators</a:t>
            </a:r>
            <a:r>
              <a:rPr lang="en-US" sz="1400" b="1" i="1" dirty="0">
                <a:solidFill>
                  <a:srgbClr val="3F6638"/>
                </a:solidFill>
                <a:latin typeface="+mn-lt"/>
              </a:rPr>
              <a:t> – </a:t>
            </a:r>
            <a:r>
              <a:rPr lang="en-US" sz="1400" b="1" i="1" dirty="0">
                <a:solidFill>
                  <a:schemeClr val="accent6"/>
                </a:solidFill>
                <a:latin typeface="+mn-lt"/>
              </a:rPr>
              <a:t>usually very motivated, focused </a:t>
            </a:r>
            <a:endParaRPr lang="en-US" sz="1400" b="1" i="1" dirty="0">
              <a:solidFill>
                <a:schemeClr val="accent6"/>
              </a:solidFill>
              <a:latin typeface="+mn-lt"/>
            </a:endParaRPr>
          </a:p>
          <a:p>
            <a:pPr marL="688975" indent="-346075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n-US" sz="1000" b="1" i="1" dirty="0">
              <a:solidFill>
                <a:srgbClr val="3F6638"/>
              </a:solidFill>
              <a:latin typeface="+mn-lt"/>
            </a:endParaRPr>
          </a:p>
          <a:p>
            <a:pPr marL="688975" indent="-346075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b="1" dirty="0">
                <a:solidFill>
                  <a:srgbClr val="3F6638"/>
                </a:solidFill>
                <a:latin typeface="+mn-lt"/>
              </a:rPr>
              <a:t> Other </a:t>
            </a:r>
            <a:r>
              <a:rPr lang="en-US" sz="1400" b="1" dirty="0" smtClean="0">
                <a:solidFill>
                  <a:srgbClr val="3F6638"/>
                </a:solidFill>
                <a:latin typeface="+mn-lt"/>
              </a:rPr>
              <a:t>– </a:t>
            </a:r>
            <a:r>
              <a:rPr lang="en-US" sz="1400" b="1" i="1" dirty="0">
                <a:solidFill>
                  <a:schemeClr val="accent6"/>
                </a:solidFill>
                <a:latin typeface="+mn-lt"/>
              </a:rPr>
              <a:t>Mergers, usually no cash changes hands – relative valuation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US" sz="1400" b="1" dirty="0">
              <a:solidFill>
                <a:srgbClr val="3F6638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3F6638"/>
              </a:solidFill>
              <a:latin typeface="+mn-lt"/>
            </a:endParaRPr>
          </a:p>
          <a:p>
            <a:pPr marL="688975" indent="-3460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rgbClr val="3F6638"/>
              </a:solidFill>
              <a:latin typeface="+mn-lt"/>
            </a:endParaRPr>
          </a:p>
          <a:p>
            <a:pPr marL="688975" indent="-3460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3F6638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415</Words>
  <Application>Microsoft Office PowerPoint</Application>
  <PresentationFormat>On-screen Show (4:3)</PresentationFormat>
  <Paragraphs>142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Georgia</vt:lpstr>
      <vt:lpstr>Wingdings 2</vt:lpstr>
      <vt:lpstr>Wingdings</vt:lpstr>
      <vt:lpstr>Calibri</vt:lpstr>
      <vt:lpstr>Courier New</vt:lpstr>
      <vt:lpstr>Wingdings 3</vt:lpstr>
      <vt:lpstr>Civic</vt:lpstr>
      <vt:lpstr>???</vt:lpstr>
      <vt:lpstr>Market Analysis</vt:lpstr>
      <vt:lpstr>Current Market Analysis</vt:lpstr>
      <vt:lpstr>Current Market Analysis</vt:lpstr>
      <vt:lpstr>Current Market Analysis</vt:lpstr>
      <vt:lpstr>Current Market Analysis</vt:lpstr>
      <vt:lpstr>Current Market Analysis</vt:lpstr>
      <vt:lpstr>Current Market Analysis</vt:lpstr>
      <vt:lpstr>Current Market Analysis</vt:lpstr>
      <vt:lpstr>Transaction Market</vt:lpstr>
      <vt:lpstr>Market Valuation – In Practice</vt:lpstr>
    </vt:vector>
  </TitlesOfParts>
  <Company>vmg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Growth Options</dc:title>
  <dc:creator>Sarina Hickey</dc:creator>
  <cp:lastModifiedBy>jjones</cp:lastModifiedBy>
  <cp:revision>464</cp:revision>
  <cp:lastPrinted>2012-04-18T12:57:30Z</cp:lastPrinted>
  <dcterms:created xsi:type="dcterms:W3CDTF">2010-09-13T18:25:04Z</dcterms:created>
  <dcterms:modified xsi:type="dcterms:W3CDTF">2014-03-11T22:26:10Z</dcterms:modified>
</cp:coreProperties>
</file>