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317" r:id="rId2"/>
    <p:sldId id="274" r:id="rId3"/>
    <p:sldId id="307" r:id="rId4"/>
    <p:sldId id="282" r:id="rId5"/>
    <p:sldId id="309" r:id="rId6"/>
    <p:sldId id="296" r:id="rId7"/>
    <p:sldId id="308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6633"/>
    <a:srgbClr val="71BB96"/>
    <a:srgbClr val="002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hPercent val="4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98385236447515E-2"/>
          <c:y val="4.8672566371681415E-2"/>
          <c:w val="0.90311418685121103"/>
          <c:h val="0.65044247787610621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Net Profit Margin</c:v>
                </c:pt>
                <c:pt idx="1">
                  <c:v>ROE</c:v>
                </c:pt>
                <c:pt idx="2">
                  <c:v>ROA</c:v>
                </c:pt>
                <c:pt idx="3">
                  <c:v>Debt/Equ</c:v>
                </c:pt>
                <c:pt idx="4">
                  <c:v>12-Mo Rev Growth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-5.7599999999999998E-2</c:v>
                </c:pt>
                <c:pt idx="1">
                  <c:v>0</c:v>
                </c:pt>
                <c:pt idx="2">
                  <c:v>-7.3999999999999996E-2</c:v>
                </c:pt>
                <c:pt idx="3">
                  <c:v>0.19</c:v>
                </c:pt>
                <c:pt idx="4">
                  <c:v>7.4999999999999997E-2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Starbucks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Net Profit Margin</c:v>
                </c:pt>
                <c:pt idx="1">
                  <c:v>ROE</c:v>
                </c:pt>
                <c:pt idx="2">
                  <c:v>ROA</c:v>
                </c:pt>
                <c:pt idx="3">
                  <c:v>Debt/Equ</c:v>
                </c:pt>
                <c:pt idx="4">
                  <c:v>12-Mo Rev Growth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6.0499999999999998E-2</c:v>
                </c:pt>
                <c:pt idx="1">
                  <c:v>0.11</c:v>
                </c:pt>
                <c:pt idx="2">
                  <c:v>8.6999999999999994E-2</c:v>
                </c:pt>
                <c:pt idx="3">
                  <c:v>0.04</c:v>
                </c:pt>
                <c:pt idx="4">
                  <c:v>0.28399999999999997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2395008"/>
        <c:axId val="52437376"/>
        <c:axId val="0"/>
      </c:bar3DChart>
      <c:catAx>
        <c:axId val="5239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5243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4373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2395008"/>
        <c:crosses val="autoZero"/>
        <c:crossBetween val="between"/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1949249100484955"/>
          <c:y val="0.89712682713277769"/>
          <c:w val="0.32871972318339099"/>
          <c:h val="8.849557522123893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B960E-6A12-4036-9FF8-50B4777F2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73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4C5EDE2-2E46-4136-94D8-1E7B9D760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64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08BCE-A562-4027-9CA2-8D9CA77C79E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Tall corporate hierarchy affects communication between the corporate HQ and individual stores.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B5E7B-E3F4-4D9E-9AE2-B0A67293342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534EC-9EDD-4892-AAD6-D2F345A724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Overall store capacity a function of the number of workers on the floor.</a:t>
            </a:r>
          </a:p>
          <a:p>
            <a:endParaRPr lang="en-US" altLang="en-US"/>
          </a:p>
          <a:p>
            <a:r>
              <a:rPr lang="en-US" altLang="en-US"/>
              <a:t>Both at the register and at the bottleneck.  With two people at bottleneck, cycle times are more around .29 minutes and hourly capacity is 208 units / hr.   Store capacity much higher based on number of employees working, number of registers working, and exact product mix of sales.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3/11/2014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4334-B517-466D-AEB4-0EF9590788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E385-6501-46E4-B84A-F3E874BFE7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935-25DA-428F-9729-32A56DF31B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1988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The Frappuccinos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226989-DA62-4A5A-8463-854A1FFF4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91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The Frappuccinos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406851-26F8-4C44-90CD-DF6DA3419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220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The Frappuccinos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757F9C-D8F1-4C92-833F-CACF0F7E1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7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493-D3EA-4DA4-B784-F4F33CB617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B52-4BCB-47BA-A780-EA045237B0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9E46-2C65-4EFF-BEDD-548D215190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F4D2-B6EA-4A0C-AEE5-8FEC18178B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7231-A9BC-4EBB-8FE2-D51EAE3E2C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784A-AFC6-4E4F-9C58-E59D03D40F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429B-FD32-4477-8B14-5B1E47AE73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621EA-1FF0-4AFA-A6E4-E47137552E3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altLang="en-US" smtClean="0"/>
              <a:t>The Frappuccinos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85929-00BB-41E0-B3A7-17388E9BA23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Industry and Competitive Analysis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382000" cy="4114800"/>
          </a:xfrm>
          <a:noFill/>
          <a:ln/>
        </p:spPr>
        <p:txBody>
          <a:bodyPr/>
          <a:lstStyle/>
          <a:p>
            <a:r>
              <a:rPr lang="en-US" altLang="en-US" sz="2800"/>
              <a:t>Market Structure</a:t>
            </a:r>
            <a:endParaRPr lang="en-US" altLang="en-US"/>
          </a:p>
          <a:p>
            <a:pPr lvl="1"/>
            <a:r>
              <a:rPr lang="en-US" altLang="en-US" sz="2000"/>
              <a:t>Monopolistic Competition</a:t>
            </a:r>
          </a:p>
          <a:p>
            <a:r>
              <a:rPr lang="en-US" altLang="en-US" sz="2800"/>
              <a:t>Competitive Activity</a:t>
            </a:r>
            <a:endParaRPr lang="en-US" altLang="en-US"/>
          </a:p>
          <a:p>
            <a:pPr lvl="1"/>
            <a:r>
              <a:rPr lang="en-US" altLang="en-US" sz="2000"/>
              <a:t>Many companies are in the market and competition is fierce</a:t>
            </a:r>
          </a:p>
          <a:p>
            <a:pPr lvl="1"/>
            <a:r>
              <a:rPr lang="en-US" altLang="en-US" sz="2000"/>
              <a:t>Competitors use location, product mix, and store atmosphere differentiation to establish market niche</a:t>
            </a:r>
          </a:p>
          <a:p>
            <a:r>
              <a:rPr lang="en-US" altLang="en-US" sz="2800"/>
              <a:t>Industry Costs and Capital Structure</a:t>
            </a:r>
            <a:endParaRPr lang="en-US" altLang="en-US"/>
          </a:p>
          <a:p>
            <a:pPr lvl="1"/>
            <a:r>
              <a:rPr lang="en-US" altLang="en-US" sz="2000"/>
              <a:t>Low to moderate costs for each location</a:t>
            </a:r>
          </a:p>
          <a:p>
            <a:pPr lvl="1"/>
            <a:r>
              <a:rPr lang="en-US" altLang="en-US" sz="2000"/>
              <a:t>Major start-up expenditures are property and equipment</a:t>
            </a:r>
          </a:p>
          <a:p>
            <a:pPr lvl="1"/>
            <a:r>
              <a:rPr lang="en-US" altLang="en-US" sz="2000"/>
              <a:t>Major operating costs are labor and cost of sales</a:t>
            </a:r>
            <a:endParaRPr lang="en-US" altLang="en-US"/>
          </a:p>
          <a:p>
            <a:endParaRPr lang="en-US" altLang="en-US" sz="2400"/>
          </a:p>
        </p:txBody>
      </p:sp>
    </p:spTree>
  </p:cSld>
  <p:clrMapOvr>
    <a:masterClrMapping/>
  </p:clrMapOvr>
  <p:transition advTm="3729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Company Financial Performance </a:t>
            </a:r>
            <a:r>
              <a:rPr lang="en-US" altLang="en-US" sz="2700" dirty="0" smtClean="0"/>
              <a:t>(2012 Fiscal Year)</a:t>
            </a:r>
            <a:endParaRPr lang="en-US" altLang="en-US" sz="27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791200" y="2438400"/>
            <a:ext cx="3200400" cy="1828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$</a:t>
            </a:r>
            <a:r>
              <a:rPr lang="en-US" altLang="en-US" sz="2800" dirty="0"/>
              <a:t>1,308.7 million      </a:t>
            </a:r>
            <a:r>
              <a:rPr lang="en-US" altLang="en-US" sz="2800" dirty="0" smtClean="0"/>
              <a:t>	</a:t>
            </a:r>
            <a:endParaRPr lang="en-US" alt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$195.7 million</a:t>
            </a:r>
            <a:endParaRPr lang="en-US" alt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$116.4 million</a:t>
            </a:r>
            <a:endParaRPr lang="en-US" alt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/>
              <a:t>$68.4 million</a:t>
            </a:r>
            <a:endParaRPr lang="en-US" alt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0" y="4442108"/>
            <a:ext cx="32004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Return-on-Assets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Return-on-Equity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Debt-to-Equity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12 mo. Revenue Growth</a:t>
            </a:r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5600700" y="4445472"/>
            <a:ext cx="1143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8.7%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11.0%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0.04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28.4%</a:t>
            </a:r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66800" y="2362200"/>
            <a:ext cx="37338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800" dirty="0" smtClean="0"/>
              <a:t>Revenue 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800" dirty="0" smtClean="0"/>
              <a:t>Gross Margin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800" dirty="0" smtClean="0"/>
              <a:t>Pre-tax Profit Margin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altLang="en-US" sz="2800" dirty="0" smtClean="0"/>
              <a:t>Net Income</a:t>
            </a:r>
            <a:endParaRPr lang="en-US" altLang="en-US" sz="2800" dirty="0"/>
          </a:p>
        </p:txBody>
      </p:sp>
    </p:spTree>
  </p:cSld>
  <p:clrMapOvr>
    <a:masterClrMapping/>
  </p:clrMapOvr>
  <p:transition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027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23191436"/>
              </p:ext>
            </p:extLst>
          </p:nvPr>
        </p:nvGraphicFramePr>
        <p:xfrm>
          <a:off x="660400" y="2204732"/>
          <a:ext cx="7670800" cy="4500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Company Financial Performance </a:t>
            </a:r>
            <a:r>
              <a:rPr lang="en-US" altLang="en-US" sz="2700" dirty="0" smtClean="0"/>
              <a:t>(2012 Fiscal Year)</a:t>
            </a:r>
            <a:endParaRPr lang="en-US" altLang="en-US" sz="2700" dirty="0"/>
          </a:p>
        </p:txBody>
      </p:sp>
    </p:spTree>
  </p:cSld>
  <p:clrMapOvr>
    <a:masterClrMapping/>
  </p:clrMapOvr>
  <p:transition advTm="19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Site 7-S Analysis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352800"/>
            <a:ext cx="3910013" cy="2209800"/>
          </a:xfrm>
        </p:spPr>
        <p:txBody>
          <a:bodyPr/>
          <a:lstStyle/>
          <a:p>
            <a:pPr marL="393192" lvl="1" indent="0">
              <a:buNone/>
            </a:pPr>
            <a:r>
              <a:rPr lang="en-US" altLang="en-US" sz="2500" dirty="0"/>
              <a:t>Corporate organization is tall with four levels of management above store management</a:t>
            </a:r>
          </a:p>
        </p:txBody>
      </p:sp>
      <p:graphicFrame>
        <p:nvGraphicFramePr>
          <p:cNvPr id="40994" name="Object 1058"/>
          <p:cNvGraphicFramePr>
            <a:graphicFrameLocks noChangeAspect="1"/>
          </p:cNvGraphicFramePr>
          <p:nvPr/>
        </p:nvGraphicFramePr>
        <p:xfrm>
          <a:off x="4648200" y="2057400"/>
          <a:ext cx="42640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MS Org Chart" r:id="rId4" imgW="3504960" imgH="2965320" progId="OrgPlusWOPX.4">
                  <p:embed followColorScheme="full"/>
                </p:oleObj>
              </mc:Choice>
              <mc:Fallback>
                <p:oleObj name="MS Org Chart" r:id="rId4" imgW="3504960" imgH="2965320" progId="OrgPlusWOPX.4">
                  <p:embed followColorScheme="full"/>
                  <p:pic>
                    <p:nvPicPr>
                      <p:cNvPr id="0" name="Object 1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7400"/>
                        <a:ext cx="426402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6" name="Rectangle 1060"/>
          <p:cNvSpPr>
            <a:spLocks noChangeArrowheads="1"/>
          </p:cNvSpPr>
          <p:nvPr/>
        </p:nvSpPr>
        <p:spPr bwMode="auto">
          <a:xfrm>
            <a:off x="609600" y="1905000"/>
            <a:ext cx="3810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</a:pPr>
            <a:r>
              <a:rPr lang="en-US" altLang="en-US" sz="2800"/>
              <a:t>Structure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500"/>
              <a:t>Functional in structure and relatively flat</a:t>
            </a:r>
          </a:p>
        </p:txBody>
      </p:sp>
    </p:spTree>
  </p:cSld>
  <p:clrMapOvr>
    <a:masterClrMapping/>
  </p:clrMapOvr>
  <p:transition advTm="212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r>
              <a:rPr lang="en-US" altLang="en-US" dirty="0"/>
              <a:t>The use of IT  </a:t>
            </a:r>
            <a:r>
              <a:rPr lang="en-US" altLang="en-US" dirty="0" smtClean="0"/>
              <a:t>company-wide</a:t>
            </a:r>
            <a:endParaRPr lang="en-US" altLang="en-US" dirty="0"/>
          </a:p>
        </p:txBody>
      </p:sp>
      <p:grpSp>
        <p:nvGrpSpPr>
          <p:cNvPr id="82986" name="Group 42"/>
          <p:cNvGrpSpPr>
            <a:grpSpLocks/>
          </p:cNvGrpSpPr>
          <p:nvPr/>
        </p:nvGrpSpPr>
        <p:grpSpPr bwMode="auto">
          <a:xfrm>
            <a:off x="228600" y="1752600"/>
            <a:ext cx="8915400" cy="4552950"/>
            <a:chOff x="144" y="1104"/>
            <a:chExt cx="5616" cy="2868"/>
          </a:xfrm>
        </p:grpSpPr>
        <p:grpSp>
          <p:nvGrpSpPr>
            <p:cNvPr id="82983" name="Group 39"/>
            <p:cNvGrpSpPr>
              <a:grpSpLocks/>
            </p:cNvGrpSpPr>
            <p:nvPr/>
          </p:nvGrpSpPr>
          <p:grpSpPr bwMode="auto">
            <a:xfrm>
              <a:off x="2304" y="2208"/>
              <a:ext cx="1167" cy="1296"/>
              <a:chOff x="2304" y="2208"/>
              <a:chExt cx="1167" cy="1296"/>
            </a:xfrm>
          </p:grpSpPr>
          <p:pic>
            <p:nvPicPr>
              <p:cNvPr id="82957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2" y="2208"/>
                <a:ext cx="1119" cy="6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2958" name="Text Box 14"/>
              <p:cNvSpPr txBox="1">
                <a:spLocks noChangeArrowheads="1"/>
              </p:cNvSpPr>
              <p:nvPr/>
            </p:nvSpPr>
            <p:spPr bwMode="auto">
              <a:xfrm>
                <a:off x="2304" y="2986"/>
                <a:ext cx="11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b="1" i="1"/>
                  <a:t>Corporate IT</a:t>
                </a:r>
                <a:br>
                  <a:rPr lang="en-US" altLang="en-US" b="1" i="1"/>
                </a:br>
                <a:r>
                  <a:rPr lang="en-US" altLang="en-US" b="1" i="1"/>
                  <a:t>System</a:t>
                </a:r>
              </a:p>
            </p:txBody>
          </p:sp>
        </p:grpSp>
        <p:grpSp>
          <p:nvGrpSpPr>
            <p:cNvPr id="82981" name="Group 37"/>
            <p:cNvGrpSpPr>
              <a:grpSpLocks/>
            </p:cNvGrpSpPr>
            <p:nvPr/>
          </p:nvGrpSpPr>
          <p:grpSpPr bwMode="auto">
            <a:xfrm>
              <a:off x="144" y="1104"/>
              <a:ext cx="1920" cy="2736"/>
              <a:chOff x="144" y="1104"/>
              <a:chExt cx="1920" cy="2736"/>
            </a:xfrm>
          </p:grpSpPr>
          <p:sp>
            <p:nvSpPr>
              <p:cNvPr id="82949" name="AutoShape 5"/>
              <p:cNvSpPr>
                <a:spLocks noChangeArrowheads="1"/>
              </p:cNvSpPr>
              <p:nvPr/>
            </p:nvSpPr>
            <p:spPr bwMode="auto">
              <a:xfrm>
                <a:off x="1344" y="1104"/>
                <a:ext cx="720" cy="1200"/>
              </a:xfrm>
              <a:prstGeom prst="can">
                <a:avLst>
                  <a:gd name="adj" fmla="val 41667"/>
                </a:avLst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Individual</a:t>
                </a:r>
                <a:br>
                  <a:rPr lang="en-US" altLang="en-US" sz="1800"/>
                </a:br>
                <a:r>
                  <a:rPr lang="en-US" altLang="en-US" sz="1800"/>
                  <a:t>Stores</a:t>
                </a:r>
              </a:p>
            </p:txBody>
          </p:sp>
          <p:sp>
            <p:nvSpPr>
              <p:cNvPr id="82950" name="AutoShape 6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720" cy="1200"/>
              </a:xfrm>
              <a:prstGeom prst="can">
                <a:avLst>
                  <a:gd name="adj" fmla="val 41667"/>
                </a:avLst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Individual</a:t>
                </a:r>
                <a:br>
                  <a:rPr lang="en-US" altLang="en-US" sz="1800"/>
                </a:br>
                <a:r>
                  <a:rPr lang="en-US" altLang="en-US" sz="1800"/>
                  <a:t>Stores</a:t>
                </a:r>
              </a:p>
            </p:txBody>
          </p:sp>
          <p:sp>
            <p:nvSpPr>
              <p:cNvPr id="82959" name="AutoShape 15"/>
              <p:cNvSpPr>
                <a:spLocks noChangeArrowheads="1"/>
              </p:cNvSpPr>
              <p:nvPr/>
            </p:nvSpPr>
            <p:spPr bwMode="auto">
              <a:xfrm>
                <a:off x="144" y="2784"/>
                <a:ext cx="960" cy="912"/>
              </a:xfrm>
              <a:prstGeom prst="flowChartMultidocumen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Sales,</a:t>
                </a:r>
              </a:p>
              <a:p>
                <a:pPr algn="ctr"/>
                <a:r>
                  <a:rPr lang="en-US" altLang="en-US" sz="1800"/>
                  <a:t>Inventory, </a:t>
                </a:r>
                <a:br>
                  <a:rPr lang="en-US" altLang="en-US" sz="1800"/>
                </a:br>
                <a:r>
                  <a:rPr lang="en-US" altLang="en-US" sz="1800"/>
                  <a:t>Staffing</a:t>
                </a:r>
              </a:p>
            </p:txBody>
          </p:sp>
          <p:cxnSp>
            <p:nvCxnSpPr>
              <p:cNvPr id="82960" name="AutoShape 16"/>
              <p:cNvCxnSpPr>
                <a:cxnSpLocks noChangeShapeType="1"/>
                <a:stCxn id="82959" idx="3"/>
                <a:endCxn id="82950" idx="2"/>
              </p:cNvCxnSpPr>
              <p:nvPr/>
            </p:nvCxnSpPr>
            <p:spPr bwMode="auto">
              <a:xfrm>
                <a:off x="1104" y="3240"/>
                <a:ext cx="240" cy="0"/>
              </a:xfrm>
              <a:prstGeom prst="straightConnector1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963" name="AutoShape 19"/>
              <p:cNvCxnSpPr>
                <a:cxnSpLocks noChangeShapeType="1"/>
                <a:stCxn id="82966" idx="3"/>
                <a:endCxn id="82949" idx="2"/>
              </p:cNvCxnSpPr>
              <p:nvPr/>
            </p:nvCxnSpPr>
            <p:spPr bwMode="auto">
              <a:xfrm>
                <a:off x="1104" y="1704"/>
                <a:ext cx="240" cy="0"/>
              </a:xfrm>
              <a:prstGeom prst="straightConnector1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2966" name="AutoShape 22"/>
              <p:cNvSpPr>
                <a:spLocks noChangeArrowheads="1"/>
              </p:cNvSpPr>
              <p:nvPr/>
            </p:nvSpPr>
            <p:spPr bwMode="auto">
              <a:xfrm>
                <a:off x="144" y="1248"/>
                <a:ext cx="960" cy="912"/>
              </a:xfrm>
              <a:prstGeom prst="flowChartMultidocumen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Sales,</a:t>
                </a:r>
              </a:p>
              <a:p>
                <a:pPr algn="ctr"/>
                <a:r>
                  <a:rPr lang="en-US" altLang="en-US" sz="1800"/>
                  <a:t>Inventory, </a:t>
                </a:r>
                <a:br>
                  <a:rPr lang="en-US" altLang="en-US" sz="1800"/>
                </a:br>
                <a:r>
                  <a:rPr lang="en-US" altLang="en-US" sz="1800"/>
                  <a:t>Staffing</a:t>
                </a:r>
              </a:p>
            </p:txBody>
          </p:sp>
        </p:grpSp>
        <p:grpSp>
          <p:nvGrpSpPr>
            <p:cNvPr id="82982" name="Group 38"/>
            <p:cNvGrpSpPr>
              <a:grpSpLocks/>
            </p:cNvGrpSpPr>
            <p:nvPr/>
          </p:nvGrpSpPr>
          <p:grpSpPr bwMode="auto">
            <a:xfrm>
              <a:off x="3648" y="1104"/>
              <a:ext cx="2112" cy="2868"/>
              <a:chOff x="3648" y="1104"/>
              <a:chExt cx="2112" cy="2868"/>
            </a:xfrm>
          </p:grpSpPr>
          <p:sp>
            <p:nvSpPr>
              <p:cNvPr id="82969" name="AutoShape 25"/>
              <p:cNvSpPr>
                <a:spLocks noChangeArrowheads="1"/>
              </p:cNvSpPr>
              <p:nvPr/>
            </p:nvSpPr>
            <p:spPr bwMode="auto">
              <a:xfrm>
                <a:off x="3648" y="1104"/>
                <a:ext cx="720" cy="1200"/>
              </a:xfrm>
              <a:prstGeom prst="can">
                <a:avLst>
                  <a:gd name="adj" fmla="val 41667"/>
                </a:avLst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Individual</a:t>
                </a:r>
                <a:r>
                  <a:rPr lang="en-US" altLang="en-US" sz="2000"/>
                  <a:t/>
                </a:r>
                <a:br>
                  <a:rPr lang="en-US" altLang="en-US" sz="2000"/>
                </a:br>
                <a:r>
                  <a:rPr lang="en-US" altLang="en-US" sz="2000"/>
                  <a:t>Stores</a:t>
                </a:r>
              </a:p>
            </p:txBody>
          </p:sp>
          <p:sp>
            <p:nvSpPr>
              <p:cNvPr id="82970" name="AutoShape 26"/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1152" cy="912"/>
              </a:xfrm>
              <a:prstGeom prst="flowChartMultidocumen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Inventory,</a:t>
                </a:r>
                <a:br>
                  <a:rPr lang="en-US" altLang="en-US" sz="1800"/>
                </a:br>
                <a:r>
                  <a:rPr lang="en-US" altLang="en-US" sz="1800"/>
                  <a:t>Orders, </a:t>
                </a:r>
                <a:br>
                  <a:rPr lang="en-US" altLang="en-US" sz="1800"/>
                </a:br>
                <a:r>
                  <a:rPr lang="en-US" altLang="en-US" sz="1800"/>
                  <a:t>Transfers</a:t>
                </a:r>
              </a:p>
            </p:txBody>
          </p:sp>
          <p:cxnSp>
            <p:nvCxnSpPr>
              <p:cNvPr id="82971" name="AutoShape 27"/>
              <p:cNvCxnSpPr>
                <a:cxnSpLocks noChangeShapeType="1"/>
                <a:stCxn id="82969" idx="4"/>
                <a:endCxn id="82970" idx="1"/>
              </p:cNvCxnSpPr>
              <p:nvPr/>
            </p:nvCxnSpPr>
            <p:spPr bwMode="auto">
              <a:xfrm>
                <a:off x="4368" y="1704"/>
                <a:ext cx="240" cy="0"/>
              </a:xfrm>
              <a:prstGeom prst="straightConnector1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2973" name="AutoShape 29"/>
              <p:cNvSpPr>
                <a:spLocks noChangeArrowheads="1"/>
              </p:cNvSpPr>
              <p:nvPr/>
            </p:nvSpPr>
            <p:spPr bwMode="auto">
              <a:xfrm>
                <a:off x="3648" y="2772"/>
                <a:ext cx="816" cy="1200"/>
              </a:xfrm>
              <a:prstGeom prst="can">
                <a:avLst>
                  <a:gd name="adj" fmla="val 36765"/>
                </a:avLst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/>
                </a:r>
                <a:br>
                  <a:rPr lang="en-US" altLang="en-US" sz="1800"/>
                </a:br>
                <a:r>
                  <a:rPr lang="en-US" altLang="en-US" sz="1800"/>
                  <a:t/>
                </a:r>
                <a:br>
                  <a:rPr lang="en-US" altLang="en-US" sz="1800"/>
                </a:br>
                <a:r>
                  <a:rPr lang="en-US" altLang="en-US" sz="1800"/>
                  <a:t/>
                </a:r>
                <a:br>
                  <a:rPr lang="en-US" altLang="en-US" sz="1800"/>
                </a:br>
                <a:r>
                  <a:rPr lang="en-US" altLang="en-US" sz="1800"/>
                  <a:t>Vendors,</a:t>
                </a:r>
                <a:br>
                  <a:rPr lang="en-US" altLang="en-US" sz="1800"/>
                </a:br>
                <a:r>
                  <a:rPr lang="en-US" altLang="en-US" sz="1800"/>
                  <a:t>Distributors,</a:t>
                </a:r>
              </a:p>
              <a:p>
                <a:pPr algn="ctr"/>
                <a:r>
                  <a:rPr lang="en-US" altLang="en-US" sz="1800"/>
                  <a:t>Mgmt.,</a:t>
                </a:r>
                <a:br>
                  <a:rPr lang="en-US" altLang="en-US" sz="1800"/>
                </a:br>
                <a:r>
                  <a:rPr lang="en-US" altLang="en-US" sz="1800"/>
                  <a:t>Channel</a:t>
                </a:r>
                <a:br>
                  <a:rPr lang="en-US" altLang="en-US" sz="1800"/>
                </a:br>
                <a:r>
                  <a:rPr lang="en-US" altLang="en-US" sz="1800"/>
                  <a:t>Members</a:t>
                </a:r>
                <a:br>
                  <a:rPr lang="en-US" altLang="en-US" sz="1800"/>
                </a:br>
                <a:r>
                  <a:rPr lang="en-US" altLang="en-US" sz="1800"/>
                  <a:t/>
                </a:r>
                <a:br>
                  <a:rPr lang="en-US" altLang="en-US" sz="1800"/>
                </a:br>
                <a:endParaRPr lang="en-US" altLang="en-US" sz="1800"/>
              </a:p>
            </p:txBody>
          </p:sp>
          <p:sp>
            <p:nvSpPr>
              <p:cNvPr id="82974" name="AutoShape 30"/>
              <p:cNvSpPr>
                <a:spLocks noChangeArrowheads="1"/>
              </p:cNvSpPr>
              <p:nvPr/>
            </p:nvSpPr>
            <p:spPr bwMode="auto">
              <a:xfrm>
                <a:off x="4608" y="2916"/>
                <a:ext cx="1152" cy="912"/>
              </a:xfrm>
              <a:prstGeom prst="flowChartMultidocumen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800"/>
                  <a:t>Orders, Budgets,</a:t>
                </a:r>
                <a:br>
                  <a:rPr lang="en-US" altLang="en-US" sz="1800"/>
                </a:br>
                <a:r>
                  <a:rPr lang="en-US" altLang="en-US" sz="1800"/>
                  <a:t>Future Sales</a:t>
                </a:r>
              </a:p>
            </p:txBody>
          </p:sp>
          <p:cxnSp>
            <p:nvCxnSpPr>
              <p:cNvPr id="82975" name="AutoShape 31"/>
              <p:cNvCxnSpPr>
                <a:cxnSpLocks noChangeShapeType="1"/>
                <a:stCxn id="82973" idx="4"/>
                <a:endCxn id="82974" idx="1"/>
              </p:cNvCxnSpPr>
              <p:nvPr/>
            </p:nvCxnSpPr>
            <p:spPr bwMode="auto">
              <a:xfrm>
                <a:off x="4464" y="3372"/>
                <a:ext cx="144" cy="0"/>
              </a:xfrm>
              <a:prstGeom prst="straightConnector1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2984" name="Group 40"/>
            <p:cNvGrpSpPr>
              <a:grpSpLocks/>
            </p:cNvGrpSpPr>
            <p:nvPr/>
          </p:nvGrpSpPr>
          <p:grpSpPr bwMode="auto">
            <a:xfrm>
              <a:off x="2064" y="1704"/>
              <a:ext cx="288" cy="1536"/>
              <a:chOff x="2064" y="1704"/>
              <a:chExt cx="288" cy="1536"/>
            </a:xfrm>
          </p:grpSpPr>
          <p:cxnSp>
            <p:nvCxnSpPr>
              <p:cNvPr id="82977" name="AutoShape 33"/>
              <p:cNvCxnSpPr>
                <a:cxnSpLocks noChangeShapeType="1"/>
                <a:stCxn id="82949" idx="4"/>
                <a:endCxn id="82957" idx="1"/>
              </p:cNvCxnSpPr>
              <p:nvPr/>
            </p:nvCxnSpPr>
            <p:spPr bwMode="auto">
              <a:xfrm>
                <a:off x="2064" y="1704"/>
                <a:ext cx="288" cy="852"/>
              </a:xfrm>
              <a:prstGeom prst="bentConnector3">
                <a:avLst>
                  <a:gd name="adj1" fmla="val 50000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978" name="AutoShape 34"/>
              <p:cNvCxnSpPr>
                <a:cxnSpLocks noChangeShapeType="1"/>
                <a:stCxn id="82950" idx="4"/>
                <a:endCxn id="82957" idx="1"/>
              </p:cNvCxnSpPr>
              <p:nvPr/>
            </p:nvCxnSpPr>
            <p:spPr bwMode="auto">
              <a:xfrm flipV="1">
                <a:off x="2064" y="2556"/>
                <a:ext cx="288" cy="684"/>
              </a:xfrm>
              <a:prstGeom prst="bentConnector3">
                <a:avLst>
                  <a:gd name="adj1" fmla="val 50000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2985" name="Group 41"/>
            <p:cNvGrpSpPr>
              <a:grpSpLocks/>
            </p:cNvGrpSpPr>
            <p:nvPr/>
          </p:nvGrpSpPr>
          <p:grpSpPr bwMode="auto">
            <a:xfrm>
              <a:off x="3471" y="1704"/>
              <a:ext cx="177" cy="1668"/>
              <a:chOff x="3471" y="1704"/>
              <a:chExt cx="177" cy="1668"/>
            </a:xfrm>
          </p:grpSpPr>
          <p:cxnSp>
            <p:nvCxnSpPr>
              <p:cNvPr id="82979" name="AutoShape 35"/>
              <p:cNvCxnSpPr>
                <a:cxnSpLocks noChangeShapeType="1"/>
                <a:stCxn id="82957" idx="3"/>
                <a:endCxn id="82969" idx="2"/>
              </p:cNvCxnSpPr>
              <p:nvPr/>
            </p:nvCxnSpPr>
            <p:spPr bwMode="auto">
              <a:xfrm flipV="1">
                <a:off x="3471" y="1704"/>
                <a:ext cx="177" cy="852"/>
              </a:xfrm>
              <a:prstGeom prst="bentConnector3">
                <a:avLst>
                  <a:gd name="adj1" fmla="val 49718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980" name="AutoShape 36"/>
              <p:cNvCxnSpPr>
                <a:cxnSpLocks noChangeShapeType="1"/>
                <a:stCxn id="82957" idx="3"/>
                <a:endCxn id="82973" idx="2"/>
              </p:cNvCxnSpPr>
              <p:nvPr/>
            </p:nvCxnSpPr>
            <p:spPr bwMode="auto">
              <a:xfrm>
                <a:off x="3471" y="2556"/>
                <a:ext cx="177" cy="816"/>
              </a:xfrm>
              <a:prstGeom prst="bentConnector3">
                <a:avLst>
                  <a:gd name="adj1" fmla="val 49718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ransition advTm="18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55061" y="457200"/>
            <a:ext cx="7086600" cy="1447800"/>
          </a:xfrm>
        </p:spPr>
        <p:txBody>
          <a:bodyPr>
            <a:normAutofit/>
          </a:bodyPr>
          <a:lstStyle/>
          <a:p>
            <a:r>
              <a:rPr lang="en-US" altLang="en-US" dirty="0"/>
              <a:t>Site’s Operational Results </a:t>
            </a:r>
            <a:r>
              <a:rPr lang="en-US" altLang="en-US" sz="2000" dirty="0" smtClean="0"/>
              <a:t>(2013 </a:t>
            </a:r>
            <a:r>
              <a:rPr lang="en-US" altLang="en-US" sz="2000" dirty="0"/>
              <a:t>FYTD – 11 Months)</a:t>
            </a:r>
          </a:p>
        </p:txBody>
      </p:sp>
      <p:sp>
        <p:nvSpPr>
          <p:cNvPr id="61443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661987" y="2209800"/>
            <a:ext cx="7339013" cy="29718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Financial Operations</a:t>
            </a:r>
          </a:p>
          <a:p>
            <a:pPr lvl="1">
              <a:buFontTx/>
              <a:buNone/>
            </a:pPr>
            <a:r>
              <a:rPr lang="en-US" altLang="en-US" sz="2400" dirty="0"/>
              <a:t>                           </a:t>
            </a:r>
            <a:r>
              <a:rPr lang="en-US" altLang="en-US" u="sng" dirty="0" smtClean="0"/>
              <a:t>2012</a:t>
            </a:r>
            <a:r>
              <a:rPr lang="en-US" altLang="en-US" sz="2400" dirty="0" smtClean="0"/>
              <a:t>             </a:t>
            </a:r>
            <a:r>
              <a:rPr lang="en-US" altLang="en-US" sz="2400" u="sng" dirty="0" smtClean="0"/>
              <a:t>2013</a:t>
            </a:r>
            <a:r>
              <a:rPr lang="en-US" altLang="en-US" sz="2400" dirty="0" smtClean="0"/>
              <a:t>           </a:t>
            </a:r>
            <a:r>
              <a:rPr lang="en-US" altLang="en-US" sz="2400" u="sng" dirty="0"/>
              <a:t>%</a:t>
            </a:r>
            <a:r>
              <a:rPr lang="en-US" altLang="en-US" sz="2400" u="sng" dirty="0">
                <a:sym typeface="Symbol" pitchFamily="18" charset="2"/>
              </a:rPr>
              <a:t></a:t>
            </a:r>
            <a:r>
              <a:rPr lang="en-US" altLang="en-US" sz="2400" dirty="0"/>
              <a:t> </a:t>
            </a:r>
            <a:br>
              <a:rPr lang="en-US" altLang="en-US" sz="2400" dirty="0"/>
            </a:br>
            <a:r>
              <a:rPr lang="en-US" altLang="en-US" sz="2400" dirty="0"/>
              <a:t>Total Sales  $760,576      $796,688      	(4.5%)  </a:t>
            </a:r>
            <a:br>
              <a:rPr lang="en-US" altLang="en-US" sz="2400" dirty="0"/>
            </a:br>
            <a:r>
              <a:rPr lang="en-US" altLang="en-US" sz="2400" dirty="0"/>
              <a:t>COGS           </a:t>
            </a:r>
            <a:r>
              <a:rPr lang="en-US" altLang="en-US" sz="2400" u="sng" dirty="0"/>
              <a:t>242,593</a:t>
            </a:r>
            <a:r>
              <a:rPr lang="en-US" altLang="en-US" sz="2400" dirty="0"/>
              <a:t>        </a:t>
            </a:r>
            <a:r>
              <a:rPr lang="en-US" altLang="en-US" sz="2400" u="sng" dirty="0"/>
              <a:t>262, 945</a:t>
            </a:r>
            <a:r>
              <a:rPr lang="en-US" altLang="en-US" sz="2400" dirty="0"/>
              <a:t>      (7.7%)</a:t>
            </a:r>
            <a:br>
              <a:rPr lang="en-US" altLang="en-US" sz="2400" dirty="0"/>
            </a:br>
            <a:r>
              <a:rPr lang="en-US" altLang="en-US" sz="2400" dirty="0"/>
              <a:t>C/M               517,983        533,743      (3.0%)</a:t>
            </a:r>
            <a:br>
              <a:rPr lang="en-US" altLang="en-US" sz="2400" dirty="0"/>
            </a:br>
            <a:r>
              <a:rPr lang="en-US" altLang="en-US" sz="2400" dirty="0"/>
              <a:t>Fixed Exp.     </a:t>
            </a:r>
            <a:r>
              <a:rPr lang="en-US" altLang="en-US" sz="2400" u="sng" dirty="0"/>
              <a:t>367,746</a:t>
            </a:r>
            <a:r>
              <a:rPr lang="en-US" altLang="en-US" sz="2400" dirty="0"/>
              <a:t>       </a:t>
            </a:r>
            <a:r>
              <a:rPr lang="en-US" altLang="en-US" sz="2400" u="sng" dirty="0"/>
              <a:t>431,923</a:t>
            </a:r>
            <a:r>
              <a:rPr lang="en-US" altLang="en-US" sz="2400" dirty="0"/>
              <a:t>      (14.9%)</a:t>
            </a:r>
            <a:r>
              <a:rPr lang="en-US" altLang="en-US" sz="2400" u="sng" dirty="0"/>
              <a:t> 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b="1" dirty="0"/>
              <a:t>EBIT            </a:t>
            </a:r>
            <a:r>
              <a:rPr lang="en-US" altLang="en-US" sz="2400" b="1" u="sng" dirty="0"/>
              <a:t>$150,237</a:t>
            </a:r>
            <a:r>
              <a:rPr lang="en-US" altLang="en-US" sz="2400" b="1" dirty="0"/>
              <a:t>     </a:t>
            </a:r>
            <a:r>
              <a:rPr lang="en-US" altLang="en-US" sz="2400" b="1" u="sng" dirty="0"/>
              <a:t>$101,820</a:t>
            </a:r>
            <a:r>
              <a:rPr lang="en-US" altLang="en-US" sz="2400" b="1" dirty="0"/>
              <a:t>       47.6%</a:t>
            </a:r>
            <a:endParaRPr lang="en-US" altLang="en-US" sz="2400" dirty="0"/>
          </a:p>
        </p:txBody>
      </p:sp>
      <p:sp>
        <p:nvSpPr>
          <p:cNvPr id="61451" name="Rectangle 2059"/>
          <p:cNvSpPr>
            <a:spLocks noChangeArrowheads="1"/>
          </p:cNvSpPr>
          <p:nvPr/>
        </p:nvSpPr>
        <p:spPr bwMode="auto">
          <a:xfrm>
            <a:off x="638175" y="5257800"/>
            <a:ext cx="73390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/>
              <a:t>No money spent on independent advertisement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/>
              <a:t>Local entertainment budget underutilized</a:t>
            </a:r>
          </a:p>
        </p:txBody>
      </p:sp>
    </p:spTree>
  </p:cSld>
  <p:clrMapOvr>
    <a:masterClrMapping/>
  </p:clrMapOvr>
  <p:transition advTm="18416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7086600" cy="1447800"/>
          </a:xfrm>
        </p:spPr>
        <p:txBody>
          <a:bodyPr/>
          <a:lstStyle/>
          <a:p>
            <a:r>
              <a:rPr lang="en-US" altLang="en-US"/>
              <a:t>Order Cycle Times</a:t>
            </a:r>
          </a:p>
        </p:txBody>
      </p:sp>
      <p:grpSp>
        <p:nvGrpSpPr>
          <p:cNvPr id="80930" name="Group 34"/>
          <p:cNvGrpSpPr>
            <a:grpSpLocks/>
          </p:cNvGrpSpPr>
          <p:nvPr/>
        </p:nvGrpSpPr>
        <p:grpSpPr bwMode="auto">
          <a:xfrm>
            <a:off x="304800" y="3124200"/>
            <a:ext cx="4419600" cy="1295400"/>
            <a:chOff x="192" y="1824"/>
            <a:chExt cx="2784" cy="816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192" y="1824"/>
              <a:ext cx="960" cy="816"/>
            </a:xfrm>
            <a:prstGeom prst="flowChartProcess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Take </a:t>
              </a:r>
              <a:br>
                <a:rPr lang="en-US" altLang="en-US" sz="2000"/>
              </a:br>
              <a:r>
                <a:rPr lang="en-US" altLang="en-US" sz="2000"/>
                <a:t>Customer’s </a:t>
              </a:r>
              <a:br>
                <a:rPr lang="en-US" altLang="en-US" sz="2000"/>
              </a:br>
              <a:r>
                <a:rPr lang="en-US" altLang="en-US" sz="2000"/>
                <a:t>Order</a:t>
              </a: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auto">
            <a:xfrm>
              <a:off x="1728" y="1824"/>
              <a:ext cx="1248" cy="816"/>
            </a:xfrm>
            <a:prstGeom prst="flowChartDecision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Bottleneck</a:t>
              </a:r>
              <a:br>
                <a:rPr lang="en-US" altLang="en-US" sz="2000"/>
              </a:br>
              <a:r>
                <a:rPr lang="en-US" altLang="en-US" sz="2000"/>
                <a:t>Order?</a:t>
              </a:r>
            </a:p>
          </p:txBody>
        </p:sp>
        <p:cxnSp>
          <p:nvCxnSpPr>
            <p:cNvPr id="80901" name="AutoShape 5"/>
            <p:cNvCxnSpPr>
              <a:cxnSpLocks noChangeShapeType="1"/>
              <a:stCxn id="80899" idx="3"/>
              <a:endCxn id="80900" idx="1"/>
            </p:cNvCxnSpPr>
            <p:nvPr/>
          </p:nvCxnSpPr>
          <p:spPr bwMode="auto">
            <a:xfrm>
              <a:off x="1152" y="2232"/>
              <a:ext cx="576" cy="0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929" name="Group 33"/>
          <p:cNvGrpSpPr>
            <a:grpSpLocks/>
          </p:cNvGrpSpPr>
          <p:nvPr/>
        </p:nvGrpSpPr>
        <p:grpSpPr bwMode="auto">
          <a:xfrm>
            <a:off x="3733800" y="1447800"/>
            <a:ext cx="4800600" cy="2209800"/>
            <a:chOff x="2352" y="768"/>
            <a:chExt cx="3024" cy="1392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>
              <a:off x="3072" y="1152"/>
              <a:ext cx="720" cy="624"/>
            </a:xfrm>
            <a:prstGeom prst="flowChartDecision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/>
                <a:t>Pastry?</a:t>
              </a:r>
            </a:p>
          </p:txBody>
        </p:sp>
        <p:sp>
          <p:nvSpPr>
            <p:cNvPr id="80907" name="AutoShape 11"/>
            <p:cNvSpPr>
              <a:spLocks noChangeArrowheads="1"/>
            </p:cNvSpPr>
            <p:nvPr/>
          </p:nvSpPr>
          <p:spPr bwMode="auto">
            <a:xfrm>
              <a:off x="4464" y="912"/>
              <a:ext cx="912" cy="336"/>
            </a:xfrm>
            <a:prstGeom prst="flowChartTermina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i="1"/>
                <a:t>.53 Min</a:t>
              </a:r>
            </a:p>
          </p:txBody>
        </p:sp>
        <p:sp>
          <p:nvSpPr>
            <p:cNvPr id="80908" name="AutoShape 12"/>
            <p:cNvSpPr>
              <a:spLocks noChangeArrowheads="1"/>
            </p:cNvSpPr>
            <p:nvPr/>
          </p:nvSpPr>
          <p:spPr bwMode="auto">
            <a:xfrm>
              <a:off x="4464" y="1824"/>
              <a:ext cx="912" cy="336"/>
            </a:xfrm>
            <a:prstGeom prst="flowChartTermina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i="1"/>
                <a:t>.53 Min</a:t>
              </a:r>
            </a:p>
          </p:txBody>
        </p:sp>
        <p:grpSp>
          <p:nvGrpSpPr>
            <p:cNvPr id="80922" name="Group 26"/>
            <p:cNvGrpSpPr>
              <a:grpSpLocks/>
            </p:cNvGrpSpPr>
            <p:nvPr/>
          </p:nvGrpSpPr>
          <p:grpSpPr bwMode="auto">
            <a:xfrm>
              <a:off x="2352" y="1178"/>
              <a:ext cx="720" cy="694"/>
              <a:chOff x="2352" y="1178"/>
              <a:chExt cx="720" cy="694"/>
            </a:xfrm>
          </p:grpSpPr>
          <p:cxnSp>
            <p:nvCxnSpPr>
              <p:cNvPr id="80903" name="AutoShape 7"/>
              <p:cNvCxnSpPr>
                <a:cxnSpLocks noChangeShapeType="1"/>
                <a:stCxn id="80900" idx="0"/>
                <a:endCxn id="80902" idx="1"/>
              </p:cNvCxnSpPr>
              <p:nvPr/>
            </p:nvCxnSpPr>
            <p:spPr bwMode="auto">
              <a:xfrm rot="5400000" flipH="1" flipV="1">
                <a:off x="2508" y="1308"/>
                <a:ext cx="408" cy="720"/>
              </a:xfrm>
              <a:prstGeom prst="bentConnector2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915" name="Text Box 19"/>
              <p:cNvSpPr txBox="1">
                <a:spLocks noChangeArrowheads="1"/>
              </p:cNvSpPr>
              <p:nvPr/>
            </p:nvSpPr>
            <p:spPr bwMode="auto">
              <a:xfrm>
                <a:off x="2486" y="1178"/>
                <a:ext cx="4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/>
                  <a:t>Yes</a:t>
                </a:r>
              </a:p>
            </p:txBody>
          </p:sp>
        </p:grpSp>
        <p:grpSp>
          <p:nvGrpSpPr>
            <p:cNvPr id="80924" name="Group 28"/>
            <p:cNvGrpSpPr>
              <a:grpSpLocks/>
            </p:cNvGrpSpPr>
            <p:nvPr/>
          </p:nvGrpSpPr>
          <p:grpSpPr bwMode="auto">
            <a:xfrm>
              <a:off x="3432" y="768"/>
              <a:ext cx="1032" cy="384"/>
              <a:chOff x="3432" y="768"/>
              <a:chExt cx="1032" cy="384"/>
            </a:xfrm>
          </p:grpSpPr>
          <p:cxnSp>
            <p:nvCxnSpPr>
              <p:cNvPr id="80911" name="AutoShape 15"/>
              <p:cNvCxnSpPr>
                <a:cxnSpLocks noChangeShapeType="1"/>
                <a:stCxn id="80902" idx="0"/>
                <a:endCxn id="80907" idx="1"/>
              </p:cNvCxnSpPr>
              <p:nvPr/>
            </p:nvCxnSpPr>
            <p:spPr bwMode="auto">
              <a:xfrm rot="16200000">
                <a:off x="3912" y="600"/>
                <a:ext cx="72" cy="1032"/>
              </a:xfrm>
              <a:prstGeom prst="bentConnector2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916" name="Text Box 20"/>
              <p:cNvSpPr txBox="1">
                <a:spLocks noChangeArrowheads="1"/>
              </p:cNvSpPr>
              <p:nvPr/>
            </p:nvSpPr>
            <p:spPr bwMode="auto">
              <a:xfrm>
                <a:off x="3809" y="768"/>
                <a:ext cx="4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/>
                  <a:t>Yes</a:t>
                </a:r>
              </a:p>
            </p:txBody>
          </p:sp>
        </p:grpSp>
        <p:grpSp>
          <p:nvGrpSpPr>
            <p:cNvPr id="80925" name="Group 29"/>
            <p:cNvGrpSpPr>
              <a:grpSpLocks/>
            </p:cNvGrpSpPr>
            <p:nvPr/>
          </p:nvGrpSpPr>
          <p:grpSpPr bwMode="auto">
            <a:xfrm>
              <a:off x="3432" y="1680"/>
              <a:ext cx="1032" cy="312"/>
              <a:chOff x="3432" y="1680"/>
              <a:chExt cx="1032" cy="312"/>
            </a:xfrm>
          </p:grpSpPr>
          <p:cxnSp>
            <p:nvCxnSpPr>
              <p:cNvPr id="80912" name="AutoShape 16"/>
              <p:cNvCxnSpPr>
                <a:cxnSpLocks noChangeShapeType="1"/>
                <a:stCxn id="80902" idx="2"/>
                <a:endCxn id="80908" idx="1"/>
              </p:cNvCxnSpPr>
              <p:nvPr/>
            </p:nvCxnSpPr>
            <p:spPr bwMode="auto">
              <a:xfrm rot="16200000" flipH="1">
                <a:off x="3840" y="1368"/>
                <a:ext cx="216" cy="1032"/>
              </a:xfrm>
              <a:prstGeom prst="bentConnector2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918" name="Text Box 22"/>
              <p:cNvSpPr txBox="1">
                <a:spLocks noChangeArrowheads="1"/>
              </p:cNvSpPr>
              <p:nvPr/>
            </p:nvSpPr>
            <p:spPr bwMode="auto">
              <a:xfrm>
                <a:off x="3792" y="1680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/>
                  <a:t>No</a:t>
                </a:r>
              </a:p>
            </p:txBody>
          </p:sp>
        </p:grpSp>
      </p:grpSp>
      <p:grpSp>
        <p:nvGrpSpPr>
          <p:cNvPr id="80928" name="Group 32"/>
          <p:cNvGrpSpPr>
            <a:grpSpLocks/>
          </p:cNvGrpSpPr>
          <p:nvPr/>
        </p:nvGrpSpPr>
        <p:grpSpPr bwMode="auto">
          <a:xfrm>
            <a:off x="3733800" y="4038600"/>
            <a:ext cx="4800600" cy="2286000"/>
            <a:chOff x="2352" y="2400"/>
            <a:chExt cx="3024" cy="1440"/>
          </a:xfrm>
        </p:grpSpPr>
        <p:sp>
          <p:nvSpPr>
            <p:cNvPr id="80904" name="AutoShape 8"/>
            <p:cNvSpPr>
              <a:spLocks noChangeArrowheads="1"/>
            </p:cNvSpPr>
            <p:nvPr/>
          </p:nvSpPr>
          <p:spPr bwMode="auto">
            <a:xfrm>
              <a:off x="3072" y="2880"/>
              <a:ext cx="720" cy="624"/>
            </a:xfrm>
            <a:prstGeom prst="flowChartDecision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dirty="0"/>
                <a:t>Pastry?</a:t>
              </a:r>
            </a:p>
          </p:txBody>
        </p:sp>
        <p:sp>
          <p:nvSpPr>
            <p:cNvPr id="80909" name="AutoShape 13"/>
            <p:cNvSpPr>
              <a:spLocks noChangeArrowheads="1"/>
            </p:cNvSpPr>
            <p:nvPr/>
          </p:nvSpPr>
          <p:spPr bwMode="auto">
            <a:xfrm>
              <a:off x="4464" y="2544"/>
              <a:ext cx="912" cy="336"/>
            </a:xfrm>
            <a:prstGeom prst="flowChartTermina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i="1"/>
                <a:t>.40 Min</a:t>
              </a:r>
            </a:p>
          </p:txBody>
        </p:sp>
        <p:sp>
          <p:nvSpPr>
            <p:cNvPr id="80910" name="AutoShape 14"/>
            <p:cNvSpPr>
              <a:spLocks noChangeArrowheads="1"/>
            </p:cNvSpPr>
            <p:nvPr/>
          </p:nvSpPr>
          <p:spPr bwMode="auto">
            <a:xfrm>
              <a:off x="4464" y="3504"/>
              <a:ext cx="912" cy="336"/>
            </a:xfrm>
            <a:prstGeom prst="flowChartTerminator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i="1"/>
                <a:t>.27 Min</a:t>
              </a:r>
            </a:p>
          </p:txBody>
        </p:sp>
        <p:grpSp>
          <p:nvGrpSpPr>
            <p:cNvPr id="80926" name="Group 30"/>
            <p:cNvGrpSpPr>
              <a:grpSpLocks/>
            </p:cNvGrpSpPr>
            <p:nvPr/>
          </p:nvGrpSpPr>
          <p:grpSpPr bwMode="auto">
            <a:xfrm>
              <a:off x="3432" y="2400"/>
              <a:ext cx="1032" cy="480"/>
              <a:chOff x="3432" y="2400"/>
              <a:chExt cx="1032" cy="480"/>
            </a:xfrm>
          </p:grpSpPr>
          <p:cxnSp>
            <p:nvCxnSpPr>
              <p:cNvPr id="80913" name="AutoShape 17"/>
              <p:cNvCxnSpPr>
                <a:cxnSpLocks noChangeShapeType="1"/>
                <a:stCxn id="80904" idx="0"/>
                <a:endCxn id="80909" idx="1"/>
              </p:cNvCxnSpPr>
              <p:nvPr/>
            </p:nvCxnSpPr>
            <p:spPr bwMode="auto">
              <a:xfrm rot="5400000" flipH="1" flipV="1">
                <a:off x="3864" y="2280"/>
                <a:ext cx="168" cy="1032"/>
              </a:xfrm>
              <a:prstGeom prst="bentConnector2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917" name="Text Box 21"/>
              <p:cNvSpPr txBox="1">
                <a:spLocks noChangeArrowheads="1"/>
              </p:cNvSpPr>
              <p:nvPr/>
            </p:nvSpPr>
            <p:spPr bwMode="auto">
              <a:xfrm>
                <a:off x="3809" y="2400"/>
                <a:ext cx="4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/>
                  <a:t>Yes</a:t>
                </a:r>
              </a:p>
            </p:txBody>
          </p:sp>
        </p:grpSp>
        <p:grpSp>
          <p:nvGrpSpPr>
            <p:cNvPr id="80927" name="Group 31"/>
            <p:cNvGrpSpPr>
              <a:grpSpLocks/>
            </p:cNvGrpSpPr>
            <p:nvPr/>
          </p:nvGrpSpPr>
          <p:grpSpPr bwMode="auto">
            <a:xfrm>
              <a:off x="3432" y="3360"/>
              <a:ext cx="1032" cy="312"/>
              <a:chOff x="3432" y="3360"/>
              <a:chExt cx="1032" cy="312"/>
            </a:xfrm>
          </p:grpSpPr>
          <p:cxnSp>
            <p:nvCxnSpPr>
              <p:cNvPr id="80914" name="AutoShape 18"/>
              <p:cNvCxnSpPr>
                <a:cxnSpLocks noChangeShapeType="1"/>
                <a:stCxn id="80904" idx="2"/>
                <a:endCxn id="80910" idx="1"/>
              </p:cNvCxnSpPr>
              <p:nvPr/>
            </p:nvCxnSpPr>
            <p:spPr bwMode="auto">
              <a:xfrm rot="16200000" flipH="1">
                <a:off x="3864" y="3072"/>
                <a:ext cx="168" cy="1032"/>
              </a:xfrm>
              <a:prstGeom prst="bentConnector2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919" name="Text Box 23"/>
              <p:cNvSpPr txBox="1">
                <a:spLocks noChangeArrowheads="1"/>
              </p:cNvSpPr>
              <p:nvPr/>
            </p:nvSpPr>
            <p:spPr bwMode="auto">
              <a:xfrm>
                <a:off x="3792" y="3360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/>
                  <a:t>No</a:t>
                </a:r>
              </a:p>
            </p:txBody>
          </p:sp>
        </p:grpSp>
        <p:grpSp>
          <p:nvGrpSpPr>
            <p:cNvPr id="80923" name="Group 27"/>
            <p:cNvGrpSpPr>
              <a:grpSpLocks/>
            </p:cNvGrpSpPr>
            <p:nvPr/>
          </p:nvGrpSpPr>
          <p:grpSpPr bwMode="auto">
            <a:xfrm>
              <a:off x="2352" y="2688"/>
              <a:ext cx="720" cy="504"/>
              <a:chOff x="2352" y="2688"/>
              <a:chExt cx="720" cy="504"/>
            </a:xfrm>
          </p:grpSpPr>
          <p:cxnSp>
            <p:nvCxnSpPr>
              <p:cNvPr id="80906" name="AutoShape 10"/>
              <p:cNvCxnSpPr>
                <a:cxnSpLocks noChangeShapeType="1"/>
                <a:stCxn id="80900" idx="2"/>
                <a:endCxn id="80904" idx="1"/>
              </p:cNvCxnSpPr>
              <p:nvPr/>
            </p:nvCxnSpPr>
            <p:spPr bwMode="auto">
              <a:xfrm rot="16200000" flipH="1">
                <a:off x="2460" y="2580"/>
                <a:ext cx="504" cy="720"/>
              </a:xfrm>
              <a:prstGeom prst="bentConnector2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920" name="Text Box 24"/>
              <p:cNvSpPr txBox="1">
                <a:spLocks noChangeArrowheads="1"/>
              </p:cNvSpPr>
              <p:nvPr/>
            </p:nvSpPr>
            <p:spPr bwMode="auto">
              <a:xfrm>
                <a:off x="2465" y="2880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/>
                  <a:t>No</a:t>
                </a:r>
              </a:p>
            </p:txBody>
          </p:sp>
        </p:grpSp>
      </p:grp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304800" y="6096000"/>
            <a:ext cx="3886200" cy="3810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Bottleneck Capacity 114 / </a:t>
            </a:r>
            <a:r>
              <a:rPr lang="en-US" altLang="en-US" b="1" dirty="0" err="1"/>
              <a:t>Hr</a:t>
            </a:r>
            <a:endParaRPr lang="en-US" altLang="en-US" b="1" dirty="0"/>
          </a:p>
        </p:txBody>
      </p:sp>
    </p:spTree>
  </p:cSld>
  <p:clrMapOvr>
    <a:masterClrMapping/>
  </p:clrMapOvr>
  <p:transition advTm="615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Industry PEST Analysis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905000"/>
            <a:ext cx="8305800" cy="4114800"/>
          </a:xfrm>
        </p:spPr>
        <p:txBody>
          <a:bodyPr>
            <a:normAutofit/>
          </a:bodyPr>
          <a:lstStyle/>
          <a:p>
            <a:r>
              <a:rPr lang="en-US" altLang="en-US"/>
              <a:t>Political Influences</a:t>
            </a:r>
          </a:p>
          <a:p>
            <a:pPr lvl="1"/>
            <a:r>
              <a:rPr lang="en-US" altLang="en-US" sz="2000"/>
              <a:t>Relationships between coffee producing nations and US</a:t>
            </a:r>
          </a:p>
          <a:p>
            <a:pPr lvl="1"/>
            <a:r>
              <a:rPr lang="en-US" altLang="en-US" sz="2000"/>
              <a:t>State &amp; Local government controls</a:t>
            </a:r>
            <a:endParaRPr lang="en-US" altLang="en-US"/>
          </a:p>
          <a:p>
            <a:r>
              <a:rPr lang="en-US" altLang="en-US"/>
              <a:t>Economic Influences</a:t>
            </a:r>
          </a:p>
          <a:p>
            <a:pPr lvl="1"/>
            <a:r>
              <a:rPr lang="en-US" altLang="en-US" sz="2000"/>
              <a:t>Constant demand for food and beverages</a:t>
            </a:r>
          </a:p>
          <a:p>
            <a:pPr lvl="1"/>
            <a:r>
              <a:rPr lang="en-US" altLang="en-US" sz="2000"/>
              <a:t>Changes in disposable income could influence purchase levels</a:t>
            </a:r>
          </a:p>
          <a:p>
            <a:r>
              <a:rPr lang="en-US" altLang="en-US"/>
              <a:t>Social Influences</a:t>
            </a:r>
          </a:p>
          <a:p>
            <a:pPr lvl="1"/>
            <a:r>
              <a:rPr lang="en-US" altLang="en-US" sz="2000"/>
              <a:t>Consumer preferences could shift from coffee to other beverages</a:t>
            </a:r>
          </a:p>
          <a:p>
            <a:r>
              <a:rPr lang="en-US" altLang="en-US"/>
              <a:t>Technological Influences</a:t>
            </a:r>
          </a:p>
          <a:p>
            <a:pPr lvl="1"/>
            <a:r>
              <a:rPr lang="en-US" altLang="en-US" sz="2000"/>
              <a:t>Use of technology can  improve operational efficiencies</a:t>
            </a:r>
            <a:endParaRPr lang="en-US" altLang="en-US"/>
          </a:p>
        </p:txBody>
      </p:sp>
    </p:spTree>
  </p:cSld>
  <p:clrMapOvr>
    <a:masterClrMapping/>
  </p:clrMapOvr>
  <p:transition advTm="53872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1472</TotalTime>
  <Words>341</Words>
  <Application>Microsoft Office PowerPoint</Application>
  <PresentationFormat>On-screen Show (4:3)</PresentationFormat>
  <Paragraphs>84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Wingdings</vt:lpstr>
      <vt:lpstr>Curlz MT</vt:lpstr>
      <vt:lpstr>Trots Medium - HMK</vt:lpstr>
      <vt:lpstr>Monotype Sorts</vt:lpstr>
      <vt:lpstr>Symbol</vt:lpstr>
      <vt:lpstr>Flow</vt:lpstr>
      <vt:lpstr>MS Organization Chart 2.0</vt:lpstr>
      <vt:lpstr>Industry and Competitive Analysis</vt:lpstr>
      <vt:lpstr>Company Financial Performance (2012 Fiscal Year)</vt:lpstr>
      <vt:lpstr>Company Financial Performance (2012 Fiscal Year)</vt:lpstr>
      <vt:lpstr>Site 7-S Analysis</vt:lpstr>
      <vt:lpstr>The use of IT  company-wide</vt:lpstr>
      <vt:lpstr>Site’s Operational Results (2013 FYTD – 11 Months)</vt:lpstr>
      <vt:lpstr>Order Cycle Times</vt:lpstr>
      <vt:lpstr>Industry PEST Analysis</vt:lpstr>
    </vt:vector>
  </TitlesOfParts>
  <Company>Babson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Starbucks</dc:title>
  <dc:creator>Kenneth Fenster</dc:creator>
  <cp:lastModifiedBy>jjones</cp:lastModifiedBy>
  <cp:revision>76</cp:revision>
  <cp:lastPrinted>1999-12-06T23:43:32Z</cp:lastPrinted>
  <dcterms:created xsi:type="dcterms:W3CDTF">1999-11-30T21:32:54Z</dcterms:created>
  <dcterms:modified xsi:type="dcterms:W3CDTF">2014-03-11T21:10:29Z</dcterms:modified>
</cp:coreProperties>
</file>